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87" d="100"/>
          <a:sy n="87" d="100"/>
        </p:scale>
        <p:origin x="-87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74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1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19" Type="http://schemas.openxmlformats.org/officeDocument/2006/relationships/image" Target="../media/image104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90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3.png"/><Relationship Id="rId4" Type="http://schemas.openxmlformats.org/officeDocument/2006/relationships/image" Target="../media/image73.png"/><Relationship Id="rId9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2026" y="1267145"/>
            <a:ext cx="7525458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Online Bus </a:t>
            </a:r>
            <a:r>
              <a:rPr lang="en-US" sz="4050" b="1" dirty="0" smtClean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 System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563351" y="2541389"/>
            <a:ext cx="1887373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 Your Bus,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4379286" y="2541389"/>
            <a:ext cx="22727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Anytime, Anywhere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1670856" y="3336131"/>
            <a:ext cx="587369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comprehensive solution for modern bus ticket booking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84" y="4380905"/>
            <a:ext cx="482203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Database: MySQL Schema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6439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Entity Relationship Diagram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684" y="1300163"/>
            <a:ext cx="3348633" cy="21431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3729038"/>
            <a:ext cx="2743200" cy="142160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868341"/>
            <a:ext cx="112514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858" y="3836194"/>
            <a:ext cx="4289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Users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392906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user_id</a:t>
            </a:r>
            <a:endParaRPr lang="en-US" sz="788" dirty="0"/>
          </a:p>
        </p:txBody>
      </p:sp>
      <p:sp>
        <p:nvSpPr>
          <p:cNvPr id="10" name="Text 5"/>
          <p:cNvSpPr/>
          <p:nvPr/>
        </p:nvSpPr>
        <p:spPr>
          <a:xfrm>
            <a:off x="813048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11" name="Text 6"/>
          <p:cNvSpPr/>
          <p:nvPr/>
        </p:nvSpPr>
        <p:spPr>
          <a:xfrm>
            <a:off x="392906" y="4293394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username VARCHAR(50)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392906" y="44434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email VARCHAR(100)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39290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password VARCHAR(255)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392906" y="47434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phone VARCHAR(15)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39290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created_at TIMESTAMP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3200400" y="3729038"/>
            <a:ext cx="2743200" cy="17216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56" y="3868341"/>
            <a:ext cx="144661" cy="1285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523655" y="3836194"/>
            <a:ext cx="45739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Buses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3307556" y="4161234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20" name="Text 14"/>
          <p:cNvSpPr/>
          <p:nvPr/>
        </p:nvSpPr>
        <p:spPr>
          <a:xfrm>
            <a:off x="3667674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21" name="Text 15"/>
          <p:cNvSpPr/>
          <p:nvPr/>
        </p:nvSpPr>
        <p:spPr>
          <a:xfrm>
            <a:off x="3307556" y="4293394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bus_number VARCHAR(20)</a:t>
            </a:r>
            <a:endParaRPr lang="en-US" sz="788" dirty="0"/>
          </a:p>
        </p:txBody>
      </p:sp>
      <p:sp>
        <p:nvSpPr>
          <p:cNvPr id="22" name="Text 16"/>
          <p:cNvSpPr/>
          <p:nvPr/>
        </p:nvSpPr>
        <p:spPr>
          <a:xfrm>
            <a:off x="3307556" y="44434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total_seats INT</a:t>
            </a:r>
            <a:endParaRPr lang="en-US" sz="788" dirty="0"/>
          </a:p>
        </p:txBody>
      </p:sp>
      <p:sp>
        <p:nvSpPr>
          <p:cNvPr id="23" name="Text 17"/>
          <p:cNvSpPr/>
          <p:nvPr/>
        </p:nvSpPr>
        <p:spPr>
          <a:xfrm>
            <a:off x="330755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bus_type VARCHAR(50)</a:t>
            </a:r>
            <a:endParaRPr lang="en-US" sz="788" dirty="0"/>
          </a:p>
        </p:txBody>
      </p:sp>
      <p:sp>
        <p:nvSpPr>
          <p:cNvPr id="24" name="Text 18"/>
          <p:cNvSpPr/>
          <p:nvPr/>
        </p:nvSpPr>
        <p:spPr>
          <a:xfrm>
            <a:off x="3307556" y="4761309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route_id</a:t>
            </a:r>
            <a:endParaRPr lang="en-US" sz="788" dirty="0"/>
          </a:p>
        </p:txBody>
      </p:sp>
      <p:sp>
        <p:nvSpPr>
          <p:cNvPr id="25" name="Text 19"/>
          <p:cNvSpPr/>
          <p:nvPr/>
        </p:nvSpPr>
        <p:spPr>
          <a:xfrm>
            <a:off x="3787694" y="4761309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26" name="Text 20"/>
          <p:cNvSpPr/>
          <p:nvPr/>
        </p:nvSpPr>
        <p:spPr>
          <a:xfrm>
            <a:off x="330755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departure_time DATETIME</a:t>
            </a:r>
            <a:endParaRPr lang="en-US" sz="788" dirty="0"/>
          </a:p>
        </p:txBody>
      </p:sp>
      <p:sp>
        <p:nvSpPr>
          <p:cNvPr id="27" name="Text 21"/>
          <p:cNvSpPr/>
          <p:nvPr/>
        </p:nvSpPr>
        <p:spPr>
          <a:xfrm>
            <a:off x="3307556" y="50434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arrival_time DATETIME</a:t>
            </a:r>
            <a:endParaRPr lang="en-US" sz="788" dirty="0"/>
          </a:p>
        </p:txBody>
      </p:sp>
      <p:sp>
        <p:nvSpPr>
          <p:cNvPr id="28" name="Text 22"/>
          <p:cNvSpPr/>
          <p:nvPr/>
        </p:nvSpPr>
        <p:spPr>
          <a:xfrm>
            <a:off x="3307556" y="5193506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fare DECIMAL(10,2)</a:t>
            </a:r>
            <a:endParaRPr lang="en-US" sz="788" dirty="0"/>
          </a:p>
        </p:txBody>
      </p:sp>
      <p:sp>
        <p:nvSpPr>
          <p:cNvPr id="29" name="Shape 23"/>
          <p:cNvSpPr/>
          <p:nvPr/>
        </p:nvSpPr>
        <p:spPr>
          <a:xfrm>
            <a:off x="6115050" y="3729038"/>
            <a:ext cx="2743200" cy="1571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206" y="3868341"/>
            <a:ext cx="144661" cy="12858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6438305" y="3836194"/>
            <a:ext cx="87907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Reservations</a:t>
            </a:r>
            <a:endParaRPr lang="en-US" sz="1013" dirty="0"/>
          </a:p>
        </p:txBody>
      </p:sp>
      <p:sp>
        <p:nvSpPr>
          <p:cNvPr id="32" name="Text 25"/>
          <p:cNvSpPr/>
          <p:nvPr/>
        </p:nvSpPr>
        <p:spPr>
          <a:xfrm>
            <a:off x="6222206" y="4161234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reservation_id</a:t>
            </a:r>
            <a:endParaRPr lang="en-US" sz="788" dirty="0"/>
          </a:p>
        </p:txBody>
      </p:sp>
      <p:sp>
        <p:nvSpPr>
          <p:cNvPr id="33" name="Text 26"/>
          <p:cNvSpPr/>
          <p:nvPr/>
        </p:nvSpPr>
        <p:spPr>
          <a:xfrm>
            <a:off x="7062462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34" name="Text 27"/>
          <p:cNvSpPr/>
          <p:nvPr/>
        </p:nvSpPr>
        <p:spPr>
          <a:xfrm>
            <a:off x="6222206" y="43112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user_id</a:t>
            </a:r>
            <a:endParaRPr lang="en-US" sz="788" dirty="0"/>
          </a:p>
        </p:txBody>
      </p:sp>
      <p:sp>
        <p:nvSpPr>
          <p:cNvPr id="35" name="Text 28"/>
          <p:cNvSpPr/>
          <p:nvPr/>
        </p:nvSpPr>
        <p:spPr>
          <a:xfrm>
            <a:off x="6642348" y="43112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36" name="Text 29"/>
          <p:cNvSpPr/>
          <p:nvPr/>
        </p:nvSpPr>
        <p:spPr>
          <a:xfrm>
            <a:off x="6222206" y="4461272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37" name="Text 30"/>
          <p:cNvSpPr/>
          <p:nvPr/>
        </p:nvSpPr>
        <p:spPr>
          <a:xfrm>
            <a:off x="6582324" y="44612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38" name="Text 31"/>
          <p:cNvSpPr/>
          <p:nvPr/>
        </p:nvSpPr>
        <p:spPr>
          <a:xfrm>
            <a:off x="622220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seat_numbers VARCHAR(100)</a:t>
            </a:r>
            <a:endParaRPr lang="en-US" sz="788" dirty="0"/>
          </a:p>
        </p:txBody>
      </p:sp>
      <p:sp>
        <p:nvSpPr>
          <p:cNvPr id="39" name="Text 32"/>
          <p:cNvSpPr/>
          <p:nvPr/>
        </p:nvSpPr>
        <p:spPr>
          <a:xfrm>
            <a:off x="6222206" y="47434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total_fare DECIMAL(10,2)</a:t>
            </a:r>
            <a:endParaRPr lang="en-US" sz="788" dirty="0"/>
          </a:p>
        </p:txBody>
      </p:sp>
      <p:sp>
        <p:nvSpPr>
          <p:cNvPr id="40" name="Text 33"/>
          <p:cNvSpPr/>
          <p:nvPr/>
        </p:nvSpPr>
        <p:spPr>
          <a:xfrm>
            <a:off x="622220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status VARCHAR(20)</a:t>
            </a:r>
            <a:endParaRPr lang="en-US" sz="788" dirty="0"/>
          </a:p>
        </p:txBody>
      </p:sp>
      <p:sp>
        <p:nvSpPr>
          <p:cNvPr id="41" name="Text 34"/>
          <p:cNvSpPr/>
          <p:nvPr/>
        </p:nvSpPr>
        <p:spPr>
          <a:xfrm>
            <a:off x="6222206" y="50434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booking_date TIMESTAMP</a:t>
            </a:r>
            <a:endParaRPr lang="en-US" sz="788" dirty="0"/>
          </a:p>
        </p:txBody>
      </p:sp>
      <p:sp>
        <p:nvSpPr>
          <p:cNvPr id="42" name="Shape 35"/>
          <p:cNvSpPr/>
          <p:nvPr/>
        </p:nvSpPr>
        <p:spPr>
          <a:xfrm>
            <a:off x="285750" y="5593556"/>
            <a:ext cx="2743200" cy="12715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5732859"/>
            <a:ext cx="128588" cy="128588"/>
          </a:xfrm>
          <a:prstGeom prst="rect">
            <a:avLst/>
          </a:prstGeom>
        </p:spPr>
      </p:pic>
      <p:sp>
        <p:nvSpPr>
          <p:cNvPr id="44" name="Text 36"/>
          <p:cNvSpPr/>
          <p:nvPr/>
        </p:nvSpPr>
        <p:spPr>
          <a:xfrm>
            <a:off x="592931" y="5700713"/>
            <a:ext cx="50726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Routes</a:t>
            </a:r>
            <a:endParaRPr lang="en-US" sz="1013" dirty="0"/>
          </a:p>
        </p:txBody>
      </p:sp>
      <p:sp>
        <p:nvSpPr>
          <p:cNvPr id="45" name="Text 37"/>
          <p:cNvSpPr/>
          <p:nvPr/>
        </p:nvSpPr>
        <p:spPr>
          <a:xfrm>
            <a:off x="392906" y="602575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route_id</a:t>
            </a:r>
            <a:endParaRPr lang="en-US" sz="788" dirty="0"/>
          </a:p>
        </p:txBody>
      </p:sp>
      <p:sp>
        <p:nvSpPr>
          <p:cNvPr id="46" name="Text 38"/>
          <p:cNvSpPr/>
          <p:nvPr/>
        </p:nvSpPr>
        <p:spPr>
          <a:xfrm>
            <a:off x="873044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47" name="Text 39"/>
          <p:cNvSpPr/>
          <p:nvPr/>
        </p:nvSpPr>
        <p:spPr>
          <a:xfrm>
            <a:off x="392906" y="61579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source VARCHAR(100)</a:t>
            </a:r>
            <a:endParaRPr lang="en-US" sz="788" dirty="0"/>
          </a:p>
        </p:txBody>
      </p:sp>
      <p:sp>
        <p:nvSpPr>
          <p:cNvPr id="48" name="Text 40"/>
          <p:cNvSpPr/>
          <p:nvPr/>
        </p:nvSpPr>
        <p:spPr>
          <a:xfrm>
            <a:off x="39290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destination VARCHAR(100)</a:t>
            </a:r>
            <a:endParaRPr lang="en-US" sz="788" dirty="0"/>
          </a:p>
        </p:txBody>
      </p:sp>
      <p:sp>
        <p:nvSpPr>
          <p:cNvPr id="49" name="Text 41"/>
          <p:cNvSpPr/>
          <p:nvPr/>
        </p:nvSpPr>
        <p:spPr>
          <a:xfrm>
            <a:off x="39290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distance DECIMAL(10,2)</a:t>
            </a:r>
            <a:endParaRPr lang="en-US" sz="788" dirty="0"/>
          </a:p>
        </p:txBody>
      </p:sp>
      <p:sp>
        <p:nvSpPr>
          <p:cNvPr id="50" name="Text 42"/>
          <p:cNvSpPr/>
          <p:nvPr/>
        </p:nvSpPr>
        <p:spPr>
          <a:xfrm>
            <a:off x="39290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duration INT</a:t>
            </a:r>
            <a:endParaRPr lang="en-US" sz="788" dirty="0"/>
          </a:p>
        </p:txBody>
      </p:sp>
      <p:sp>
        <p:nvSpPr>
          <p:cNvPr id="51" name="Shape 43"/>
          <p:cNvSpPr/>
          <p:nvPr/>
        </p:nvSpPr>
        <p:spPr>
          <a:xfrm>
            <a:off x="3200400" y="5593556"/>
            <a:ext cx="2743200" cy="12715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7556" y="5732859"/>
            <a:ext cx="112514" cy="128588"/>
          </a:xfrm>
          <a:prstGeom prst="rect">
            <a:avLst/>
          </a:prstGeom>
        </p:spPr>
      </p:pic>
      <p:sp>
        <p:nvSpPr>
          <p:cNvPr id="53" name="Text 44"/>
          <p:cNvSpPr/>
          <p:nvPr/>
        </p:nvSpPr>
        <p:spPr>
          <a:xfrm>
            <a:off x="3491508" y="5700713"/>
            <a:ext cx="41458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Seats</a:t>
            </a:r>
            <a:endParaRPr lang="en-US" sz="1013" dirty="0"/>
          </a:p>
        </p:txBody>
      </p:sp>
      <p:sp>
        <p:nvSpPr>
          <p:cNvPr id="54" name="Text 45"/>
          <p:cNvSpPr/>
          <p:nvPr/>
        </p:nvSpPr>
        <p:spPr>
          <a:xfrm>
            <a:off x="3307556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seat_id</a:t>
            </a:r>
            <a:endParaRPr lang="en-US" sz="788" dirty="0"/>
          </a:p>
        </p:txBody>
      </p:sp>
      <p:sp>
        <p:nvSpPr>
          <p:cNvPr id="55" name="Text 46"/>
          <p:cNvSpPr/>
          <p:nvPr/>
        </p:nvSpPr>
        <p:spPr>
          <a:xfrm>
            <a:off x="3727698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56" name="Text 47"/>
          <p:cNvSpPr/>
          <p:nvPr/>
        </p:nvSpPr>
        <p:spPr>
          <a:xfrm>
            <a:off x="3307556" y="6175772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57" name="Text 48"/>
          <p:cNvSpPr/>
          <p:nvPr/>
        </p:nvSpPr>
        <p:spPr>
          <a:xfrm>
            <a:off x="3667674" y="61757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58" name="Text 49"/>
          <p:cNvSpPr/>
          <p:nvPr/>
        </p:nvSpPr>
        <p:spPr>
          <a:xfrm>
            <a:off x="330755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seat_number VARCHAR(10)</a:t>
            </a:r>
            <a:endParaRPr lang="en-US" sz="788" dirty="0"/>
          </a:p>
        </p:txBody>
      </p:sp>
      <p:sp>
        <p:nvSpPr>
          <p:cNvPr id="59" name="Text 50"/>
          <p:cNvSpPr/>
          <p:nvPr/>
        </p:nvSpPr>
        <p:spPr>
          <a:xfrm>
            <a:off x="330755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is_available BOOLEAN</a:t>
            </a:r>
            <a:endParaRPr lang="en-US" sz="788" dirty="0"/>
          </a:p>
        </p:txBody>
      </p:sp>
      <p:sp>
        <p:nvSpPr>
          <p:cNvPr id="60" name="Text 51"/>
          <p:cNvSpPr/>
          <p:nvPr/>
        </p:nvSpPr>
        <p:spPr>
          <a:xfrm>
            <a:off x="330755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seat_type VARCHAR(20)</a:t>
            </a:r>
            <a:endParaRPr lang="en-US" sz="788" dirty="0"/>
          </a:p>
        </p:txBody>
      </p:sp>
      <p:sp>
        <p:nvSpPr>
          <p:cNvPr id="61" name="Shape 52"/>
          <p:cNvSpPr/>
          <p:nvPr/>
        </p:nvSpPr>
        <p:spPr>
          <a:xfrm>
            <a:off x="6115050" y="5593556"/>
            <a:ext cx="2743200" cy="142160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2206" y="5732859"/>
            <a:ext cx="144661" cy="128588"/>
          </a:xfrm>
          <a:prstGeom prst="rect">
            <a:avLst/>
          </a:prstGeom>
        </p:spPr>
      </p:pic>
      <p:sp>
        <p:nvSpPr>
          <p:cNvPr id="63" name="Text 53"/>
          <p:cNvSpPr/>
          <p:nvPr/>
        </p:nvSpPr>
        <p:spPr>
          <a:xfrm>
            <a:off x="6438305" y="5700713"/>
            <a:ext cx="6789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Payments</a:t>
            </a:r>
            <a:endParaRPr lang="en-US" sz="1013" dirty="0"/>
          </a:p>
        </p:txBody>
      </p:sp>
      <p:sp>
        <p:nvSpPr>
          <p:cNvPr id="64" name="Text 54"/>
          <p:cNvSpPr/>
          <p:nvPr/>
        </p:nvSpPr>
        <p:spPr>
          <a:xfrm>
            <a:off x="6222206" y="6025753"/>
            <a:ext cx="6716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payment_id</a:t>
            </a:r>
            <a:endParaRPr lang="en-US" sz="788" dirty="0"/>
          </a:p>
        </p:txBody>
      </p:sp>
      <p:sp>
        <p:nvSpPr>
          <p:cNvPr id="65" name="Text 55"/>
          <p:cNvSpPr/>
          <p:nvPr/>
        </p:nvSpPr>
        <p:spPr>
          <a:xfrm>
            <a:off x="6822393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66" name="Text 56"/>
          <p:cNvSpPr/>
          <p:nvPr/>
        </p:nvSpPr>
        <p:spPr>
          <a:xfrm>
            <a:off x="6222206" y="6175772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reservation_id</a:t>
            </a:r>
            <a:endParaRPr lang="en-US" sz="788" dirty="0"/>
          </a:p>
        </p:txBody>
      </p:sp>
      <p:sp>
        <p:nvSpPr>
          <p:cNvPr id="67" name="Text 57"/>
          <p:cNvSpPr/>
          <p:nvPr/>
        </p:nvSpPr>
        <p:spPr>
          <a:xfrm>
            <a:off x="7062462" y="61757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68" name="Text 58"/>
          <p:cNvSpPr/>
          <p:nvPr/>
        </p:nvSpPr>
        <p:spPr>
          <a:xfrm>
            <a:off x="622220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amount DECIMAL(10,2)</a:t>
            </a:r>
            <a:endParaRPr lang="en-US" sz="788" dirty="0"/>
          </a:p>
        </p:txBody>
      </p:sp>
      <p:sp>
        <p:nvSpPr>
          <p:cNvPr id="69" name="Text 59"/>
          <p:cNvSpPr/>
          <p:nvPr/>
        </p:nvSpPr>
        <p:spPr>
          <a:xfrm>
            <a:off x="622220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payment_method VARCHAR(50)</a:t>
            </a:r>
            <a:endParaRPr lang="en-US" sz="788" dirty="0"/>
          </a:p>
        </p:txBody>
      </p:sp>
      <p:sp>
        <p:nvSpPr>
          <p:cNvPr id="70" name="Text 60"/>
          <p:cNvSpPr/>
          <p:nvPr/>
        </p:nvSpPr>
        <p:spPr>
          <a:xfrm>
            <a:off x="622220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transaction_id VARCHAR(100)</a:t>
            </a:r>
            <a:endParaRPr lang="en-US" sz="788" dirty="0"/>
          </a:p>
        </p:txBody>
      </p:sp>
      <p:sp>
        <p:nvSpPr>
          <p:cNvPr id="71" name="Text 61"/>
          <p:cNvSpPr/>
          <p:nvPr/>
        </p:nvSpPr>
        <p:spPr>
          <a:xfrm>
            <a:off x="6222206" y="67579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payment_date TIMESTAMP</a:t>
            </a:r>
            <a:endParaRPr lang="en-US" sz="788" dirty="0"/>
          </a:p>
        </p:txBody>
      </p:sp>
      <p:pic>
        <p:nvPicPr>
          <p:cNvPr id="7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219" y="6720483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6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Database: Data Access Layer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1428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24574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Data JPA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828925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2818209"/>
            <a:ext cx="1386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Repository interfaces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786384" y="2818209"/>
            <a:ext cx="24442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with auto-implemented CRUD operations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94667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3083951"/>
            <a:ext cx="13933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 name queries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1793360" y="3083951"/>
            <a:ext cx="18512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automatic query generation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60409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71488" y="3349693"/>
            <a:ext cx="12613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@Query annotation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661368" y="3349693"/>
            <a:ext cx="18819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custom JPQL or native SQL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6151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1488" y="3615435"/>
            <a:ext cx="111704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Specification API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517098" y="3615435"/>
            <a:ext cx="16081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dynamic query building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285750" y="3891893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Entity Mapping</a:t>
            </a:r>
            <a:endParaRPr lang="en-US" sz="1238" dirty="0"/>
          </a:p>
        </p:txBody>
      </p:sp>
      <p:sp>
        <p:nvSpPr>
          <p:cNvPr id="19" name="Shape 11"/>
          <p:cNvSpPr/>
          <p:nvPr/>
        </p:nvSpPr>
        <p:spPr>
          <a:xfrm>
            <a:off x="285750" y="4234793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0" name="Text 12"/>
          <p:cNvSpPr/>
          <p:nvPr/>
        </p:nvSpPr>
        <p:spPr>
          <a:xfrm>
            <a:off x="392906" y="4359808"/>
            <a:ext cx="3972567" cy="46148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@Entity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@Table(name = "buses")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Bus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@Id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@GeneratedValue(strategy = GenerationType.IDENTITY)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Long id;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"bus_number", nullable = false, unique = true)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String busNumber;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"total_seats")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Integer totalSeats;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"bus_type")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String busType;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@ManyToOne(fetch = FetchType.LAZY)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@JoinColumn(name = "route_id")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Route route;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"departure_time")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LocalDateTime departureTime;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"arrival_time")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LocalDateTime arrivalTime;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"fare")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BigDecimal fare;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@OneToMany(mappedBy = "bus", cascade = CascadeType.ALL)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List</a:t>
            </a:r>
            <a:endParaRPr lang="en-US" sz="788" dirty="0"/>
          </a:p>
        </p:txBody>
      </p:sp>
      <p:sp>
        <p:nvSpPr>
          <p:cNvPr id="21" name="Text 13"/>
          <p:cNvSpPr/>
          <p:nvPr/>
        </p:nvSpPr>
        <p:spPr>
          <a:xfrm>
            <a:off x="392906" y="8860371"/>
            <a:ext cx="163190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seats;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Getters and setters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2" name="Text 14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Repository Interfaces</a:t>
            </a:r>
            <a:endParaRPr lang="en-US" sz="1238" dirty="0"/>
          </a:p>
        </p:txBody>
      </p:sp>
      <p:sp>
        <p:nvSpPr>
          <p:cNvPr id="23" name="Shape 15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4" name="Text 16"/>
          <p:cNvSpPr/>
          <p:nvPr/>
        </p:nvSpPr>
        <p:spPr>
          <a:xfrm>
            <a:off x="4850606" y="1353741"/>
            <a:ext cx="1931994" cy="2643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interface BusRepository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extends JpaRepository</a:t>
            </a:r>
            <a:endParaRPr lang="en-US" sz="788" dirty="0"/>
          </a:p>
        </p:txBody>
      </p:sp>
      <p:sp>
        <p:nvSpPr>
          <p:cNvPr id="25" name="Text 17"/>
          <p:cNvSpPr/>
          <p:nvPr/>
        </p:nvSpPr>
        <p:spPr>
          <a:xfrm>
            <a:off x="4850606" y="1503759"/>
            <a:ext cx="3072315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buses by source, destination and date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@Query("SELECT b FROM Bus b JOIN b.route r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"WHERE r.source = :source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"AND r.destination = :destination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"AND DATE(b.departureTime) = :date")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List</a:t>
            </a:r>
            <a:endParaRPr lang="en-US" sz="788" dirty="0"/>
          </a:p>
        </p:txBody>
      </p:sp>
      <p:sp>
        <p:nvSpPr>
          <p:cNvPr id="26" name="Text 18"/>
          <p:cNvSpPr/>
          <p:nvPr/>
        </p:nvSpPr>
        <p:spPr>
          <a:xfrm>
            <a:off x="4850606" y="2553891"/>
            <a:ext cx="3012291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findBySourceAndDestinationAndDate(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@Param("source") String source,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@Param("destination") String destination,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@Param("date") LocalDate date);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buses with available seats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@Query("SELECT b FROM Bus b WHERE b.id IN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"(SELECT s.bus.id FROM Seat s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"WHERE s.isAvailable = true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"GROUP BY s.bus.id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"HAVING COUNT(s) &gt;= :seatCount)")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List</a:t>
            </a:r>
            <a:endParaRPr lang="en-US" sz="788" dirty="0"/>
          </a:p>
        </p:txBody>
      </p:sp>
      <p:sp>
        <p:nvSpPr>
          <p:cNvPr id="27" name="Text 19"/>
          <p:cNvSpPr/>
          <p:nvPr/>
        </p:nvSpPr>
        <p:spPr>
          <a:xfrm>
            <a:off x="4850606" y="4204097"/>
            <a:ext cx="289227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findBusesWithAvailableSeats(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@Param("seatCount") Integer seatCount);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by bus number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Optional</a:t>
            </a:r>
            <a:endParaRPr lang="en-US" sz="788" dirty="0"/>
          </a:p>
        </p:txBody>
      </p:sp>
      <p:sp>
        <p:nvSpPr>
          <p:cNvPr id="28" name="Text 20"/>
          <p:cNvSpPr/>
          <p:nvPr/>
        </p:nvSpPr>
        <p:spPr>
          <a:xfrm>
            <a:off x="4850606" y="4804172"/>
            <a:ext cx="2892270" cy="2643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findByBusNumber(String busNumber);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9" name="Shape 21"/>
          <p:cNvSpPr/>
          <p:nvPr/>
        </p:nvSpPr>
        <p:spPr>
          <a:xfrm>
            <a:off x="4743450" y="2800350"/>
            <a:ext cx="4114800" cy="215308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2"/>
          <p:cNvSpPr/>
          <p:nvPr/>
        </p:nvSpPr>
        <p:spPr>
          <a:xfrm>
            <a:off x="4886325" y="2943225"/>
            <a:ext cx="39004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Common Database Operations</a:t>
            </a:r>
            <a:endParaRPr lang="en-US" sz="1013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3236119"/>
            <a:ext cx="100013" cy="1143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057775" y="3225403"/>
            <a:ext cx="11787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CRUD operations:</a:t>
            </a:r>
            <a:endParaRPr lang="en-US" sz="1013" dirty="0"/>
          </a:p>
        </p:txBody>
      </p:sp>
      <p:sp>
        <p:nvSpPr>
          <p:cNvPr id="33" name="Text 24"/>
          <p:cNvSpPr/>
          <p:nvPr/>
        </p:nvSpPr>
        <p:spPr>
          <a:xfrm>
            <a:off x="6165084" y="3225403"/>
            <a:ext cx="21009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save(), findById(), findAll(), delete()</a:t>
            </a:r>
            <a:endParaRPr lang="en-US" sz="1013" dirty="0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3501861"/>
            <a:ext cx="114300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072063" y="3491145"/>
            <a:ext cx="621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Filtering:</a:t>
            </a:r>
            <a:endParaRPr lang="en-US" sz="1013" dirty="0"/>
          </a:p>
        </p:txBody>
      </p:sp>
      <p:sp>
        <p:nvSpPr>
          <p:cNvPr id="36" name="Text 26"/>
          <p:cNvSpPr/>
          <p:nvPr/>
        </p:nvSpPr>
        <p:spPr>
          <a:xfrm>
            <a:off x="5072063" y="3491145"/>
            <a:ext cx="2415480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findBySourceAndDestination(), findByDepartureDateBetween()</a:t>
            </a:r>
            <a:endParaRPr lang="en-US" sz="1013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3947620"/>
            <a:ext cx="71438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029200" y="3936904"/>
            <a:ext cx="5642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Sorting:</a:t>
            </a:r>
            <a:endParaRPr lang="en-US" sz="1013" dirty="0"/>
          </a:p>
        </p:txBody>
      </p:sp>
      <p:sp>
        <p:nvSpPr>
          <p:cNvPr id="39" name="Text 28"/>
          <p:cNvSpPr/>
          <p:nvPr/>
        </p:nvSpPr>
        <p:spPr>
          <a:xfrm>
            <a:off x="5029200" y="3936904"/>
            <a:ext cx="2767533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findAllByOrderByDepartureTimeAsc(), findBySourceOrderByFareAsc()</a:t>
            </a:r>
            <a:endParaRPr lang="en-US" sz="1013" dirty="0"/>
          </a:p>
        </p:txBody>
      </p:sp>
      <p:pic>
        <p:nvPicPr>
          <p:cNvPr id="40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325" y="4393378"/>
            <a:ext cx="85725" cy="114300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5043488" y="4382663"/>
            <a:ext cx="771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Pagination:</a:t>
            </a:r>
            <a:endParaRPr lang="en-US" sz="1013" dirty="0"/>
          </a:p>
        </p:txBody>
      </p:sp>
      <p:sp>
        <p:nvSpPr>
          <p:cNvPr id="42" name="Text 30"/>
          <p:cNvSpPr/>
          <p:nvPr/>
        </p:nvSpPr>
        <p:spPr>
          <a:xfrm>
            <a:off x="5043488" y="4382663"/>
            <a:ext cx="3130190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findAll(Pageable), findByBusType(String, Pageable)</a:t>
            </a:r>
            <a:endParaRPr lang="en-US" sz="1013" dirty="0"/>
          </a:p>
        </p:txBody>
      </p:sp>
      <p:pic>
        <p:nvPicPr>
          <p:cNvPr id="4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5511738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9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Testing: API with Postman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2143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Postman Features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3532584"/>
            <a:ext cx="8073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Collections: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207350" y="3532584"/>
            <a:ext cx="2280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Organize API requests by functionality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3798326"/>
            <a:ext cx="9716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Environments: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471488" y="3798326"/>
            <a:ext cx="3804465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Configure variables for different setups (dev, test, prod)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254801"/>
            <a:ext cx="142875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0063" y="4244085"/>
            <a:ext cx="12863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Pre-request scripts: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714946" y="4244085"/>
            <a:ext cx="21586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Execute code before request is sent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520543"/>
            <a:ext cx="100013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57200" y="4509827"/>
            <a:ext cx="8265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scripts: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212289" y="4509827"/>
            <a:ext cx="20774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Validate responses with assertions</a:t>
            </a:r>
            <a:endParaRPr lang="en-US" sz="1013" dirty="0"/>
          </a:p>
        </p:txBody>
      </p:sp>
      <p:sp>
        <p:nvSpPr>
          <p:cNvPr id="18" name="Shape 10"/>
          <p:cNvSpPr/>
          <p:nvPr/>
        </p:nvSpPr>
        <p:spPr>
          <a:xfrm>
            <a:off x="4743450" y="885825"/>
            <a:ext cx="4114800" cy="4514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1060847"/>
            <a:ext cx="128588" cy="1285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086350" y="1028700"/>
            <a:ext cx="12910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Script Example</a:t>
            </a:r>
            <a:endParaRPr lang="en-US" sz="1013" dirty="0"/>
          </a:p>
        </p:txBody>
      </p:sp>
      <p:sp>
        <p:nvSpPr>
          <p:cNvPr id="21" name="Shape 12"/>
          <p:cNvSpPr/>
          <p:nvPr/>
        </p:nvSpPr>
        <p:spPr>
          <a:xfrm>
            <a:off x="4886325" y="1293019"/>
            <a:ext cx="3829050" cy="3964781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2" name="Text 13"/>
          <p:cNvSpPr/>
          <p:nvPr/>
        </p:nvSpPr>
        <p:spPr>
          <a:xfrm>
            <a:off x="4993481" y="1400175"/>
            <a:ext cx="3686175" cy="3750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Test for successful bus search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pm.test("Status code is 200",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pm.response.to.have.status(200);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pm.test("Response time is less than 500ms",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pm.expect(pm.response.responseTime).to.be.below(500);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pm.test("Response has buses array",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jsonData = pm.response.json();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pm.expect(jsonData).to.be.an('array');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pm.expect(jsonData.length).to.be.at.least(1);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pm.test("Bus data structure is valid",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jsonData = pm.response.json();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bus = jsonData[0];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pm.expect(bus).to.have.property('id');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pm.expect(bus).to.have.property('busNumber');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pm.expect(bus).to.have.property('departureTime');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pm.expect(bus).to.have.property('arrivalTime');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pm.expect(bus).to.have.property('fare');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</p:txBody>
      </p:sp>
      <p:sp>
        <p:nvSpPr>
          <p:cNvPr id="23" name="Text 14"/>
          <p:cNvSpPr/>
          <p:nvPr/>
        </p:nvSpPr>
        <p:spPr>
          <a:xfrm>
            <a:off x="4743450" y="55435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 Workflow</a:t>
            </a:r>
            <a:endParaRPr lang="en-US" sz="1238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5915025"/>
            <a:ext cx="128588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943475" y="5904309"/>
            <a:ext cx="1240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Test Coverage:</a:t>
            </a:r>
            <a:endParaRPr lang="en-US" sz="1013" dirty="0"/>
          </a:p>
        </p:txBody>
      </p:sp>
      <p:sp>
        <p:nvSpPr>
          <p:cNvPr id="26" name="Text 16"/>
          <p:cNvSpPr/>
          <p:nvPr/>
        </p:nvSpPr>
        <p:spPr>
          <a:xfrm>
            <a:off x="6113013" y="5904309"/>
            <a:ext cx="19081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CRUD operations for all entities</a:t>
            </a:r>
            <a:endParaRPr lang="en-US" sz="1013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6180767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929188" y="6170051"/>
            <a:ext cx="10195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Scenarios:</a:t>
            </a:r>
            <a:endParaRPr lang="en-US" sz="1013" dirty="0"/>
          </a:p>
        </p:txBody>
      </p:sp>
      <p:sp>
        <p:nvSpPr>
          <p:cNvPr id="29" name="Text 18"/>
          <p:cNvSpPr/>
          <p:nvPr/>
        </p:nvSpPr>
        <p:spPr>
          <a:xfrm>
            <a:off x="5877269" y="6170051"/>
            <a:ext cx="242318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Happy paths, edge cases, error handling</a:t>
            </a:r>
            <a:endParaRPr lang="en-US" sz="1013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6446509"/>
            <a:ext cx="114300" cy="1143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4929188" y="6435793"/>
            <a:ext cx="8285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Automation:</a:t>
            </a:r>
            <a:endParaRPr lang="en-US" sz="1013" dirty="0"/>
          </a:p>
        </p:txBody>
      </p:sp>
      <p:sp>
        <p:nvSpPr>
          <p:cNvPr id="32" name="Text 20"/>
          <p:cNvSpPr/>
          <p:nvPr/>
        </p:nvSpPr>
        <p:spPr>
          <a:xfrm>
            <a:off x="5686285" y="6435793"/>
            <a:ext cx="29301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Run collections via Newman for CI/CD integration</a:t>
            </a:r>
            <a:endParaRPr lang="en-US" sz="1013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450" y="6712251"/>
            <a:ext cx="85725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4900613" y="6701535"/>
            <a:ext cx="10501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Documentation:</a:t>
            </a:r>
            <a:endParaRPr lang="en-US" sz="1013" dirty="0"/>
          </a:p>
        </p:txBody>
      </p:sp>
      <p:sp>
        <p:nvSpPr>
          <p:cNvPr id="35" name="Text 22"/>
          <p:cNvSpPr/>
          <p:nvPr/>
        </p:nvSpPr>
        <p:spPr>
          <a:xfrm>
            <a:off x="5879278" y="6701535"/>
            <a:ext cx="23872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Auto-generate API docs from collections</a:t>
            </a:r>
            <a:endParaRPr lang="en-US" sz="1013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8219" y="6654738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10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Features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1100138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" y="1193006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2969" y="1171575"/>
            <a:ext cx="8576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 Search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28625" y="1564481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Advanced search functionality to find available buses based on source, destination, and date.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007394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0075" y="1978819"/>
            <a:ext cx="175490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Filter by time, bus type, and price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224553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2195978"/>
            <a:ext cx="1558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Real-time availability updates</a:t>
            </a:r>
            <a:endParaRPr lang="en-US" sz="900" dirty="0"/>
          </a:p>
        </p:txBody>
      </p:sp>
      <p:sp>
        <p:nvSpPr>
          <p:cNvPr id="13" name="Shape 7"/>
          <p:cNvSpPr/>
          <p:nvPr/>
        </p:nvSpPr>
        <p:spPr>
          <a:xfrm>
            <a:off x="4661297" y="957263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8"/>
          <p:cNvSpPr/>
          <p:nvPr/>
        </p:nvSpPr>
        <p:spPr>
          <a:xfrm>
            <a:off x="4804172" y="1100138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56" y="1193006"/>
            <a:ext cx="150019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8516" y="1171575"/>
            <a:ext cx="10481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 Selection</a:t>
            </a:r>
            <a:endParaRPr lang="en-US" sz="1125" dirty="0"/>
          </a:p>
        </p:txBody>
      </p:sp>
      <p:sp>
        <p:nvSpPr>
          <p:cNvPr id="17" name="Text 10"/>
          <p:cNvSpPr/>
          <p:nvPr/>
        </p:nvSpPr>
        <p:spPr>
          <a:xfrm>
            <a:off x="4804172" y="1564481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Interactive seat layout allowing users to select their preferred seats from available options.</a:t>
            </a:r>
            <a:endParaRPr lang="en-US" sz="9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2007394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75622" y="1978819"/>
            <a:ext cx="197524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 seat map with status indicators</a:t>
            </a:r>
            <a:endParaRPr lang="en-US" sz="9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2224553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975622" y="2195978"/>
            <a:ext cx="17042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seat selection capability</a:t>
            </a:r>
            <a:endParaRPr lang="en-US" sz="900" dirty="0"/>
          </a:p>
        </p:txBody>
      </p:sp>
      <p:sp>
        <p:nvSpPr>
          <p:cNvPr id="22" name="Shape 13"/>
          <p:cNvSpPr/>
          <p:nvPr/>
        </p:nvSpPr>
        <p:spPr>
          <a:xfrm>
            <a:off x="285750" y="2734605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4"/>
          <p:cNvSpPr/>
          <p:nvPr/>
        </p:nvSpPr>
        <p:spPr>
          <a:xfrm>
            <a:off x="428625" y="287748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778" y="2970349"/>
            <a:ext cx="192881" cy="17145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92969" y="2948918"/>
            <a:ext cx="11832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Payment</a:t>
            </a:r>
            <a:endParaRPr lang="en-US" sz="1125" dirty="0"/>
          </a:p>
        </p:txBody>
      </p:sp>
      <p:sp>
        <p:nvSpPr>
          <p:cNvPr id="26" name="Text 16"/>
          <p:cNvSpPr/>
          <p:nvPr/>
        </p:nvSpPr>
        <p:spPr>
          <a:xfrm>
            <a:off x="428625" y="3341824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payment options with secure transaction processing and instant confirmation.</a:t>
            </a:r>
            <a:endParaRPr lang="en-US" sz="9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25" y="3784736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00075" y="3756161"/>
            <a:ext cx="171048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Credit/debit cards, digital wallets</a:t>
            </a:r>
            <a:endParaRPr lang="en-US" sz="900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625" y="4001895"/>
            <a:ext cx="114300" cy="1143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00075" y="3973320"/>
            <a:ext cx="198361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PCI-DSS compliant payment gateway</a:t>
            </a:r>
            <a:endParaRPr lang="en-US" sz="900" dirty="0"/>
          </a:p>
        </p:txBody>
      </p:sp>
      <p:sp>
        <p:nvSpPr>
          <p:cNvPr id="31" name="Shape 19"/>
          <p:cNvSpPr/>
          <p:nvPr/>
        </p:nvSpPr>
        <p:spPr>
          <a:xfrm>
            <a:off x="4661297" y="2734605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0"/>
          <p:cNvSpPr/>
          <p:nvPr/>
        </p:nvSpPr>
        <p:spPr>
          <a:xfrm>
            <a:off x="4804172" y="287748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2970349"/>
            <a:ext cx="192881" cy="17145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268516" y="2948918"/>
            <a:ext cx="7041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E-Tickets</a:t>
            </a:r>
            <a:endParaRPr lang="en-US" sz="1125" dirty="0"/>
          </a:p>
        </p:txBody>
      </p:sp>
      <p:sp>
        <p:nvSpPr>
          <p:cNvPr id="35" name="Text 22"/>
          <p:cNvSpPr/>
          <p:nvPr/>
        </p:nvSpPr>
        <p:spPr>
          <a:xfrm>
            <a:off x="4804172" y="3341824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Paperless ticketing system with digital tickets delivered via email and available in the user account.</a:t>
            </a:r>
            <a:endParaRPr lang="en-US" sz="900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4172" y="3784736"/>
            <a:ext cx="114300" cy="11430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4975622" y="3756161"/>
            <a:ext cx="14374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QR code for easy boarding</a:t>
            </a:r>
            <a:endParaRPr lang="en-US" sz="900" dirty="0"/>
          </a:p>
        </p:txBody>
      </p:sp>
      <p:pic>
        <p:nvPicPr>
          <p:cNvPr id="38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4172" y="4001895"/>
            <a:ext cx="114300" cy="1143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4975622" y="3973320"/>
            <a:ext cx="141189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Downloadable PDF tickets</a:t>
            </a:r>
            <a:endParaRPr lang="en-US" sz="900" dirty="0"/>
          </a:p>
        </p:txBody>
      </p:sp>
      <p:sp>
        <p:nvSpPr>
          <p:cNvPr id="40" name="Shape 25"/>
          <p:cNvSpPr/>
          <p:nvPr/>
        </p:nvSpPr>
        <p:spPr>
          <a:xfrm>
            <a:off x="285750" y="4511948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26"/>
          <p:cNvSpPr/>
          <p:nvPr/>
        </p:nvSpPr>
        <p:spPr>
          <a:xfrm>
            <a:off x="428625" y="4654823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209" y="4747692"/>
            <a:ext cx="150019" cy="17145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892969" y="4726260"/>
            <a:ext cx="952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 Profiles</a:t>
            </a:r>
            <a:endParaRPr lang="en-US" sz="1125" dirty="0"/>
          </a:p>
        </p:txBody>
      </p:sp>
      <p:sp>
        <p:nvSpPr>
          <p:cNvPr id="44" name="Text 28"/>
          <p:cNvSpPr/>
          <p:nvPr/>
        </p:nvSpPr>
        <p:spPr>
          <a:xfrm>
            <a:off x="428625" y="5119167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Personalized user accounts to manage bookings, view history, and store preferences.</a:t>
            </a:r>
            <a:endParaRPr lang="en-US" sz="900" dirty="0"/>
          </a:p>
        </p:txBody>
      </p:sp>
      <p:pic>
        <p:nvPicPr>
          <p:cNvPr id="45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5562079"/>
            <a:ext cx="114300" cy="114300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600075" y="5533504"/>
            <a:ext cx="185039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Booking history and upcoming trips</a:t>
            </a:r>
            <a:endParaRPr lang="en-US" sz="900" dirty="0"/>
          </a:p>
        </p:txBody>
      </p:sp>
      <p:pic>
        <p:nvPicPr>
          <p:cNvPr id="4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625" y="5779238"/>
            <a:ext cx="114300" cy="114300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600075" y="5750663"/>
            <a:ext cx="221908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Saved passenger details for quick booking</a:t>
            </a:r>
            <a:endParaRPr lang="en-US" sz="900" dirty="0"/>
          </a:p>
        </p:txBody>
      </p:sp>
      <p:sp>
        <p:nvSpPr>
          <p:cNvPr id="49" name="Shape 31"/>
          <p:cNvSpPr/>
          <p:nvPr/>
        </p:nvSpPr>
        <p:spPr>
          <a:xfrm>
            <a:off x="4661297" y="4511948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Shape 32"/>
          <p:cNvSpPr/>
          <p:nvPr/>
        </p:nvSpPr>
        <p:spPr>
          <a:xfrm>
            <a:off x="4804172" y="4654823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51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7756" y="4747692"/>
            <a:ext cx="150019" cy="171450"/>
          </a:xfrm>
          <a:prstGeom prst="rect">
            <a:avLst/>
          </a:prstGeom>
        </p:spPr>
      </p:pic>
      <p:sp>
        <p:nvSpPr>
          <p:cNvPr id="52" name="Text 33"/>
          <p:cNvSpPr/>
          <p:nvPr/>
        </p:nvSpPr>
        <p:spPr>
          <a:xfrm>
            <a:off x="5268516" y="4726260"/>
            <a:ext cx="9366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Notifications</a:t>
            </a:r>
            <a:endParaRPr lang="en-US" sz="1125" dirty="0"/>
          </a:p>
        </p:txBody>
      </p:sp>
      <p:sp>
        <p:nvSpPr>
          <p:cNvPr id="53" name="Text 34"/>
          <p:cNvSpPr/>
          <p:nvPr/>
        </p:nvSpPr>
        <p:spPr>
          <a:xfrm>
            <a:off x="4804172" y="5119167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alerts and notifications for booking confirmations, reminders, and travel updates.</a:t>
            </a:r>
            <a:endParaRPr lang="en-US" sz="900" dirty="0"/>
          </a:p>
        </p:txBody>
      </p:sp>
      <p:pic>
        <p:nvPicPr>
          <p:cNvPr id="54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5562079"/>
            <a:ext cx="114300" cy="114300"/>
          </a:xfrm>
          <a:prstGeom prst="rect">
            <a:avLst/>
          </a:prstGeom>
        </p:spPr>
      </p:pic>
      <p:sp>
        <p:nvSpPr>
          <p:cNvPr id="55" name="Text 35"/>
          <p:cNvSpPr/>
          <p:nvPr/>
        </p:nvSpPr>
        <p:spPr>
          <a:xfrm>
            <a:off x="4975622" y="5533504"/>
            <a:ext cx="149449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Email and SMS notifications</a:t>
            </a:r>
            <a:endParaRPr lang="en-US" sz="900" dirty="0"/>
          </a:p>
        </p:txBody>
      </p:sp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4172" y="5779238"/>
            <a:ext cx="114300" cy="114300"/>
          </a:xfrm>
          <a:prstGeom prst="rect">
            <a:avLst/>
          </a:prstGeom>
        </p:spPr>
      </p:pic>
      <p:sp>
        <p:nvSpPr>
          <p:cNvPr id="57" name="Text 36"/>
          <p:cNvSpPr/>
          <p:nvPr/>
        </p:nvSpPr>
        <p:spPr>
          <a:xfrm>
            <a:off x="4975622" y="5750663"/>
            <a:ext cx="19796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Trip reminders and schedule changes</a:t>
            </a:r>
            <a:endParaRPr lang="en-US" sz="900" dirty="0"/>
          </a:p>
        </p:txBody>
      </p:sp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8219" y="5816017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Security Implementation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2857500" cy="1857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Authentication &amp; Authorization</a:t>
            </a:r>
            <a:endParaRPr lang="en-US" sz="12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4287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3532584"/>
            <a:ext cx="166466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JWT-based authentication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2093286" y="3532584"/>
            <a:ext cx="15150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stateless API security</a:t>
            </a:r>
            <a:endParaRPr lang="en-US" sz="10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488" y="3798326"/>
            <a:ext cx="17008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Role-based access control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2100876" y="3798326"/>
            <a:ext cx="15078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(RBAC) for authorization</a:t>
            </a:r>
            <a:endParaRPr lang="en-US" sz="10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488" y="4064068"/>
            <a:ext cx="1371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Password encryption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1772013" y="4064068"/>
            <a:ext cx="189401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using BCrypt hashing algorithm</a:t>
            </a:r>
            <a:endParaRPr lang="en-US" sz="1013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488" y="4329810"/>
            <a:ext cx="10907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Token expiration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1490839" y="4329810"/>
            <a:ext cx="18010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 refresh token mechanism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Security Configuration</a:t>
            </a:r>
            <a:endParaRPr lang="en-US" sz="1238" dirty="0"/>
          </a:p>
        </p:txBody>
      </p:sp>
      <p:sp>
        <p:nvSpPr>
          <p:cNvPr id="20" name="Shape 12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1" name="Text 13"/>
          <p:cNvSpPr/>
          <p:nvPr/>
        </p:nvSpPr>
        <p:spPr>
          <a:xfrm>
            <a:off x="4850606" y="1335881"/>
            <a:ext cx="3971925" cy="4950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@Configuration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@EnableWebSecurity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SecurityConfig extends WebSecurityConfigurerAdapter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JwtAuthenticationFilter jwtAuthFilter;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UserDetailsService userDetailsService;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@Override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protected void configure(HttpSecurity http) throws Exception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http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.csrf().disable()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.authorizeRequests()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.antMatchers("/api/auth/**").permitAll()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.antMatchers("/api/buses/**").permitAll()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.antMatchers("/api/reservations/**").authenticated()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.antMatchers("/api/admin/**").hasRole("ADMIN")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.anyRequest().authenticated()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.sessionManagement()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.sessionCreationPolicy(SessionCreationPolicy.STATELESS)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.addFilterBefore(jwtAuthFilter,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UsernamePasswordAuthenticationFilter.class);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@Bean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PasswordEncoder passwordEncoder()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BCryptPasswordEncoder();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2" name="Text 14"/>
          <p:cNvSpPr/>
          <p:nvPr/>
        </p:nvSpPr>
        <p:spPr>
          <a:xfrm>
            <a:off x="4743450" y="277177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Protection</a:t>
            </a:r>
            <a:endParaRPr lang="en-US" sz="1238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3143250"/>
            <a:ext cx="100013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14900" y="3132534"/>
            <a:ext cx="14645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HTTPS/TLS encryption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6308015" y="3132534"/>
            <a:ext cx="10649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data in transit</a:t>
            </a:r>
            <a:endParaRPr lang="en-US" sz="1013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3408992"/>
            <a:ext cx="100013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914900" y="3398276"/>
            <a:ext cx="162924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Sensitive data encryption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6472712" y="3398276"/>
            <a:ext cx="7720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database</a:t>
            </a:r>
            <a:endParaRPr lang="en-US" sz="1013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3674734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929188" y="3664018"/>
            <a:ext cx="10215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validation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5879278" y="3664018"/>
            <a:ext cx="16296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prevent injection attacks</a:t>
            </a:r>
            <a:endParaRPr lang="en-US" sz="1013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3940476"/>
            <a:ext cx="85725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4900613" y="3929760"/>
            <a:ext cx="1329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PCI DSS compliance</a:t>
            </a:r>
            <a:endParaRPr lang="en-US" sz="1013" dirty="0"/>
          </a:p>
        </p:txBody>
      </p:sp>
      <p:sp>
        <p:nvSpPr>
          <p:cNvPr id="34" name="Text 22"/>
          <p:cNvSpPr/>
          <p:nvPr/>
        </p:nvSpPr>
        <p:spPr>
          <a:xfrm>
            <a:off x="6158303" y="3929760"/>
            <a:ext cx="14437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payment processing</a:t>
            </a:r>
            <a:endParaRPr lang="en-US" sz="1013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Deployment Strategy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2857500" cy="1857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Infrastructure</a:t>
            </a:r>
            <a:endParaRPr lang="en-US" sz="12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4287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3532584"/>
            <a:ext cx="10357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 Platform: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1464413" y="3532584"/>
            <a:ext cx="23249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AWS/Azure for scalability and reliability</a:t>
            </a:r>
            <a:endParaRPr lang="en-US" sz="10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488" y="3798326"/>
            <a:ext cx="11215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Containerization: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1521619" y="3798326"/>
            <a:ext cx="212255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Docker for consistent environments</a:t>
            </a:r>
            <a:endParaRPr lang="en-US" sz="10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488" y="4064068"/>
            <a:ext cx="9574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Orchestration: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1357480" y="4064068"/>
            <a:ext cx="23016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Kubernetes for container management</a:t>
            </a:r>
            <a:endParaRPr lang="en-US" sz="1013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42875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0063" y="4329810"/>
            <a:ext cx="10716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Load Balancing: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1500271" y="4329810"/>
            <a:ext cx="254205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Elastic Load Balancer for traffic distribution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CI/CD Pipeline</a:t>
            </a:r>
            <a:endParaRPr lang="en-US" sz="1238" dirty="0"/>
          </a:p>
        </p:txBody>
      </p:sp>
      <p:sp>
        <p:nvSpPr>
          <p:cNvPr id="20" name="Shape 12"/>
          <p:cNvSpPr/>
          <p:nvPr/>
        </p:nvSpPr>
        <p:spPr>
          <a:xfrm>
            <a:off x="4743450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3"/>
          <p:cNvSpPr/>
          <p:nvPr/>
        </p:nvSpPr>
        <p:spPr>
          <a:xfrm>
            <a:off x="4935187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625" y="1464469"/>
            <a:ext cx="214313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850606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Code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4850606" y="2007394"/>
            <a:ext cx="597787" cy="560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Git repository with branch protection</a:t>
            </a:r>
            <a:endParaRPr lang="en-US" sz="788" dirty="0"/>
          </a:p>
        </p:txBody>
      </p:sp>
      <p:sp>
        <p:nvSpPr>
          <p:cNvPr id="25" name="Shape 16"/>
          <p:cNvSpPr/>
          <p:nvPr/>
        </p:nvSpPr>
        <p:spPr>
          <a:xfrm>
            <a:off x="5586971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17"/>
          <p:cNvSpPr/>
          <p:nvPr/>
        </p:nvSpPr>
        <p:spPr>
          <a:xfrm>
            <a:off x="5778708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576" y="1464469"/>
            <a:ext cx="171450" cy="17145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694127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</a:t>
            </a:r>
            <a:endParaRPr lang="en-US" sz="900" dirty="0"/>
          </a:p>
        </p:txBody>
      </p:sp>
      <p:sp>
        <p:nvSpPr>
          <p:cNvPr id="29" name="Text 19"/>
          <p:cNvSpPr/>
          <p:nvPr/>
        </p:nvSpPr>
        <p:spPr>
          <a:xfrm>
            <a:off x="5694127" y="2007394"/>
            <a:ext cx="597787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&amp; integration tests</a:t>
            </a:r>
            <a:endParaRPr lang="en-US" sz="788" dirty="0"/>
          </a:p>
        </p:txBody>
      </p:sp>
      <p:sp>
        <p:nvSpPr>
          <p:cNvPr id="30" name="Shape 20"/>
          <p:cNvSpPr/>
          <p:nvPr/>
        </p:nvSpPr>
        <p:spPr>
          <a:xfrm>
            <a:off x="6430491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1" name="Shape 21"/>
          <p:cNvSpPr/>
          <p:nvPr/>
        </p:nvSpPr>
        <p:spPr>
          <a:xfrm>
            <a:off x="6622228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813" y="1464469"/>
            <a:ext cx="150019" cy="17145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6537647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Build</a:t>
            </a:r>
            <a:endParaRPr lang="en-US" sz="900" dirty="0"/>
          </a:p>
        </p:txBody>
      </p:sp>
      <p:sp>
        <p:nvSpPr>
          <p:cNvPr id="34" name="Text 23"/>
          <p:cNvSpPr/>
          <p:nvPr/>
        </p:nvSpPr>
        <p:spPr>
          <a:xfrm>
            <a:off x="6537647" y="2007394"/>
            <a:ext cx="597787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Docker images &amp; artifacts</a:t>
            </a:r>
            <a:endParaRPr lang="en-US" sz="788" dirty="0"/>
          </a:p>
        </p:txBody>
      </p:sp>
      <p:sp>
        <p:nvSpPr>
          <p:cNvPr id="35" name="Shape 24"/>
          <p:cNvSpPr/>
          <p:nvPr/>
        </p:nvSpPr>
        <p:spPr>
          <a:xfrm>
            <a:off x="7274012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5"/>
          <p:cNvSpPr/>
          <p:nvPr/>
        </p:nvSpPr>
        <p:spPr>
          <a:xfrm>
            <a:off x="7465749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8618" y="1464469"/>
            <a:ext cx="171450" cy="17145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7381168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Verify</a:t>
            </a:r>
            <a:endParaRPr lang="en-US" sz="900" dirty="0"/>
          </a:p>
        </p:txBody>
      </p:sp>
      <p:sp>
        <p:nvSpPr>
          <p:cNvPr id="39" name="Text 27"/>
          <p:cNvSpPr/>
          <p:nvPr/>
        </p:nvSpPr>
        <p:spPr>
          <a:xfrm>
            <a:off x="7381168" y="2007394"/>
            <a:ext cx="597787" cy="560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Quality gates &amp; security scans</a:t>
            </a:r>
            <a:endParaRPr lang="en-US" sz="788" dirty="0"/>
          </a:p>
        </p:txBody>
      </p:sp>
      <p:sp>
        <p:nvSpPr>
          <p:cNvPr id="40" name="Shape 28"/>
          <p:cNvSpPr/>
          <p:nvPr/>
        </p:nvSpPr>
        <p:spPr>
          <a:xfrm>
            <a:off x="8117532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29"/>
          <p:cNvSpPr/>
          <p:nvPr/>
        </p:nvSpPr>
        <p:spPr>
          <a:xfrm>
            <a:off x="8309270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2138" y="1464469"/>
            <a:ext cx="171450" cy="17145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8224689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</a:t>
            </a:r>
            <a:endParaRPr lang="en-US" sz="900" dirty="0"/>
          </a:p>
        </p:txBody>
      </p:sp>
      <p:sp>
        <p:nvSpPr>
          <p:cNvPr id="44" name="Text 31"/>
          <p:cNvSpPr/>
          <p:nvPr/>
        </p:nvSpPr>
        <p:spPr>
          <a:xfrm>
            <a:off x="8224689" y="2007394"/>
            <a:ext cx="597787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deployment</a:t>
            </a:r>
            <a:endParaRPr lang="en-US" sz="788" dirty="0"/>
          </a:p>
        </p:txBody>
      </p:sp>
      <p:sp>
        <p:nvSpPr>
          <p:cNvPr id="45" name="Text 32"/>
          <p:cNvSpPr/>
          <p:nvPr/>
        </p:nvSpPr>
        <p:spPr>
          <a:xfrm>
            <a:off x="4743450" y="2846003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Monitoring &amp; Maintenance</a:t>
            </a:r>
            <a:endParaRPr lang="en-US" sz="1238" dirty="0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3450" y="3217478"/>
            <a:ext cx="114300" cy="1143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4929188" y="3206762"/>
            <a:ext cx="16003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 Monitoring:</a:t>
            </a:r>
            <a:endParaRPr lang="en-US" sz="1013" dirty="0"/>
          </a:p>
        </p:txBody>
      </p:sp>
      <p:sp>
        <p:nvSpPr>
          <p:cNvPr id="48" name="Text 34"/>
          <p:cNvSpPr/>
          <p:nvPr/>
        </p:nvSpPr>
        <p:spPr>
          <a:xfrm>
            <a:off x="6458062" y="3206762"/>
            <a:ext cx="21300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Prometheus &amp; Grafana dashboards</a:t>
            </a:r>
            <a:endParaRPr lang="en-US" sz="1013" dirty="0"/>
          </a:p>
        </p:txBody>
      </p:sp>
      <p:pic>
        <p:nvPicPr>
          <p:cNvPr id="4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3450" y="3483220"/>
            <a:ext cx="85725" cy="114300"/>
          </a:xfrm>
          <a:prstGeom prst="rect">
            <a:avLst/>
          </a:prstGeom>
        </p:spPr>
      </p:pic>
      <p:sp>
        <p:nvSpPr>
          <p:cNvPr id="50" name="Text 35"/>
          <p:cNvSpPr/>
          <p:nvPr/>
        </p:nvSpPr>
        <p:spPr>
          <a:xfrm>
            <a:off x="4900613" y="3472504"/>
            <a:ext cx="13501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Centralized Logging:</a:t>
            </a:r>
            <a:endParaRPr lang="en-US" sz="1013" dirty="0"/>
          </a:p>
        </p:txBody>
      </p:sp>
      <p:sp>
        <p:nvSpPr>
          <p:cNvPr id="51" name="Text 36"/>
          <p:cNvSpPr/>
          <p:nvPr/>
        </p:nvSpPr>
        <p:spPr>
          <a:xfrm>
            <a:off x="6179288" y="3472504"/>
            <a:ext cx="26372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ELK stack (Elasticsearch, Logstash, Kibana)</a:t>
            </a:r>
            <a:endParaRPr lang="en-US" sz="1013" dirty="0"/>
          </a:p>
        </p:txBody>
      </p:sp>
      <p:pic>
        <p:nvPicPr>
          <p:cNvPr id="5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3450" y="3748962"/>
            <a:ext cx="100013" cy="114300"/>
          </a:xfrm>
          <a:prstGeom prst="rect">
            <a:avLst/>
          </a:prstGeom>
        </p:spPr>
      </p:pic>
      <p:sp>
        <p:nvSpPr>
          <p:cNvPr id="53" name="Text 37"/>
          <p:cNvSpPr/>
          <p:nvPr/>
        </p:nvSpPr>
        <p:spPr>
          <a:xfrm>
            <a:off x="4914900" y="3738246"/>
            <a:ext cx="6000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Alerting:</a:t>
            </a:r>
            <a:endParaRPr lang="en-US" sz="1013" dirty="0"/>
          </a:p>
        </p:txBody>
      </p:sp>
      <p:sp>
        <p:nvSpPr>
          <p:cNvPr id="54" name="Text 38"/>
          <p:cNvSpPr/>
          <p:nvPr/>
        </p:nvSpPr>
        <p:spPr>
          <a:xfrm>
            <a:off x="5443510" y="3738246"/>
            <a:ext cx="21011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alerts for system issues</a:t>
            </a:r>
            <a:endParaRPr lang="en-US" sz="1013" dirty="0"/>
          </a:p>
        </p:txBody>
      </p:sp>
      <p:pic>
        <p:nvPicPr>
          <p:cNvPr id="55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3450" y="4014704"/>
            <a:ext cx="114300" cy="114300"/>
          </a:xfrm>
          <a:prstGeom prst="rect">
            <a:avLst/>
          </a:prstGeom>
        </p:spPr>
      </p:pic>
      <p:sp>
        <p:nvSpPr>
          <p:cNvPr id="56" name="Text 39"/>
          <p:cNvSpPr/>
          <p:nvPr/>
        </p:nvSpPr>
        <p:spPr>
          <a:xfrm>
            <a:off x="4929188" y="4003988"/>
            <a:ext cx="11290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Backup Strategy:</a:t>
            </a:r>
            <a:endParaRPr lang="en-US" sz="1013" dirty="0"/>
          </a:p>
        </p:txBody>
      </p:sp>
      <p:sp>
        <p:nvSpPr>
          <p:cNvPr id="57" name="Text 40"/>
          <p:cNvSpPr/>
          <p:nvPr/>
        </p:nvSpPr>
        <p:spPr>
          <a:xfrm>
            <a:off x="4929188" y="4003988"/>
            <a:ext cx="3702165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Regular database backups with point-in-time recovery</a:t>
            </a:r>
            <a:endParaRPr lang="en-US" sz="1013" dirty="0"/>
          </a:p>
        </p:txBody>
      </p:sp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166936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Summary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8731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1488" y="1250156"/>
            <a:ext cx="40005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Modern online bus reservation system with React frontend and Spring Boot backend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71650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88" y="1743075"/>
            <a:ext cx="40005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Comprehensive features including search, booking, payment, and e-tickets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64569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2235994"/>
            <a:ext cx="34594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Secure, scalable architecture with robust data management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64606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1488" y="2536031"/>
            <a:ext cx="34876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User-friendly interface with responsive design for all devices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4743450" y="885825"/>
            <a:ext cx="1823513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Enhancements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278731"/>
            <a:ext cx="114300" cy="1143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929188" y="1250156"/>
            <a:ext cx="28875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Mobile applications for iOS and Android platforms</a:t>
            </a:r>
            <a:endParaRPr lang="en-US" sz="1013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578769"/>
            <a:ext cx="114300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929188" y="1550194"/>
            <a:ext cx="27014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Integration with GPS for real-time bus tracking</a:t>
            </a:r>
            <a:endParaRPr lang="en-US" sz="1013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878806"/>
            <a:ext cx="114300" cy="1143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929188" y="1850231"/>
            <a:ext cx="29661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AI-powered recommendations and dynamic pricing</a:t>
            </a:r>
            <a:endParaRPr lang="en-US" sz="1013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178844"/>
            <a:ext cx="114300" cy="1143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4929188" y="2150269"/>
            <a:ext cx="334539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Multi-language support and international payment options</a:t>
            </a:r>
            <a:endParaRPr lang="en-US" sz="1013" dirty="0"/>
          </a:p>
        </p:txBody>
      </p:sp>
      <p:sp>
        <p:nvSpPr>
          <p:cNvPr id="23" name="Text 12"/>
          <p:cNvSpPr/>
          <p:nvPr/>
        </p:nvSpPr>
        <p:spPr>
          <a:xfrm>
            <a:off x="4886325" y="2628900"/>
            <a:ext cx="104823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</a:t>
            </a:r>
            <a:endParaRPr lang="en-US" sz="140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3021806"/>
            <a:ext cx="128588" cy="1143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5086350" y="2993231"/>
            <a:ext cx="31854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Increased customer satisfaction and booking efficiency</a:t>
            </a:r>
            <a:endParaRPr lang="en-US" sz="1013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3321844"/>
            <a:ext cx="128588" cy="114300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5086350" y="3293269"/>
            <a:ext cx="3245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Reduced operational costs and administrative overhead</a:t>
            </a:r>
            <a:endParaRPr lang="en-US" sz="1013" dirty="0"/>
          </a:p>
        </p:txBody>
      </p:sp>
      <p:sp>
        <p:nvSpPr>
          <p:cNvPr id="28" name="Text 15"/>
          <p:cNvSpPr/>
          <p:nvPr/>
        </p:nvSpPr>
        <p:spPr>
          <a:xfrm>
            <a:off x="2740916" y="4021931"/>
            <a:ext cx="382604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 Your Bus, Anytime, Anywhere</a:t>
            </a:r>
            <a:endParaRPr lang="en-US" dirty="0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732" y="4411266"/>
            <a:ext cx="142875" cy="142875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2393045" y="4386263"/>
            <a:ext cx="131506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www.busbooking.com</a:t>
            </a:r>
            <a:endParaRPr lang="en-US" sz="1013" dirty="0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984" y="4411266"/>
            <a:ext cx="142875" cy="142875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4065296" y="4386263"/>
            <a:ext cx="13457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info@busbooking.com</a:t>
            </a:r>
            <a:endParaRPr lang="en-US" sz="1013" dirty="0"/>
          </a:p>
        </p:txBody>
      </p:sp>
      <p:pic>
        <p:nvPicPr>
          <p:cNvPr id="33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75" y="4411266"/>
            <a:ext cx="142875" cy="142875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5768187" y="4386263"/>
            <a:ext cx="12684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+1 (800) BUS-BOOK</a:t>
            </a:r>
            <a:endParaRPr lang="en-US" sz="1013" dirty="0"/>
          </a:p>
        </p:txBody>
      </p:sp>
      <p:pic>
        <p:nvPicPr>
          <p:cNvPr id="35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484" y="4380905"/>
            <a:ext cx="482203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Overview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135856"/>
            <a:ext cx="142875" cy="71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048345"/>
            <a:ext cx="69065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Purpose:</a:t>
            </a:r>
            <a:endParaRPr lang="en-US" sz="1125" dirty="0"/>
          </a:p>
        </p:txBody>
      </p:sp>
      <p:sp>
        <p:nvSpPr>
          <p:cNvPr id="6" name="Text 2"/>
          <p:cNvSpPr/>
          <p:nvPr/>
        </p:nvSpPr>
        <p:spPr>
          <a:xfrm>
            <a:off x="1200833" y="1027806"/>
            <a:ext cx="3930597" cy="3589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Streamline bus ticket booking process for travelers and operators</a:t>
            </a:r>
            <a:endParaRPr lang="en-US" sz="11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43063"/>
            <a:ext cx="142875" cy="71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555552"/>
            <a:ext cx="98193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Target Users: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1410556" y="1555552"/>
            <a:ext cx="269210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Travelers, bus operators, travel agencies</a:t>
            </a:r>
            <a:endParaRPr lang="en-US" sz="112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50244"/>
            <a:ext cx="142875" cy="71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1862733"/>
            <a:ext cx="98449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Benefits:</a:t>
            </a:r>
            <a:endParaRPr lang="en-US" sz="1125" dirty="0"/>
          </a:p>
        </p:txBody>
      </p:sp>
      <p:sp>
        <p:nvSpPr>
          <p:cNvPr id="12" name="Text 6"/>
          <p:cNvSpPr/>
          <p:nvPr/>
        </p:nvSpPr>
        <p:spPr>
          <a:xfrm>
            <a:off x="1410556" y="1842194"/>
            <a:ext cx="3578656" cy="3589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24/7 availability, real-time seat selection, secure payments</a:t>
            </a:r>
            <a:endParaRPr lang="en-US" sz="112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57450"/>
            <a:ext cx="142875" cy="71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2369939"/>
            <a:ext cx="133108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Technology Stack:</a:t>
            </a:r>
            <a:endParaRPr lang="en-US" sz="1125" dirty="0"/>
          </a:p>
        </p:txBody>
      </p:sp>
      <p:sp>
        <p:nvSpPr>
          <p:cNvPr id="15" name="Text 8"/>
          <p:cNvSpPr/>
          <p:nvPr/>
        </p:nvSpPr>
        <p:spPr>
          <a:xfrm>
            <a:off x="1759707" y="2369939"/>
            <a:ext cx="186610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React, Spring Boot, MySQL</a:t>
            </a:r>
            <a:endParaRPr lang="en-US" sz="1125" dirty="0"/>
          </a:p>
        </p:txBody>
      </p:sp>
      <p:sp>
        <p:nvSpPr>
          <p:cNvPr id="16" name="Shape 9"/>
          <p:cNvSpPr/>
          <p:nvPr/>
        </p:nvSpPr>
        <p:spPr>
          <a:xfrm>
            <a:off x="285750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0"/>
          <p:cNvSpPr/>
          <p:nvPr/>
        </p:nvSpPr>
        <p:spPr>
          <a:xfrm>
            <a:off x="392906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70%</a:t>
            </a:r>
            <a:endParaRPr lang="en-US" sz="1575" dirty="0"/>
          </a:p>
        </p:txBody>
      </p:sp>
      <p:sp>
        <p:nvSpPr>
          <p:cNvPr id="18" name="Text 11"/>
          <p:cNvSpPr/>
          <p:nvPr/>
        </p:nvSpPr>
        <p:spPr>
          <a:xfrm>
            <a:off x="392906" y="3136106"/>
            <a:ext cx="1091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Increase in online bookings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1725941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3"/>
          <p:cNvSpPr/>
          <p:nvPr/>
        </p:nvSpPr>
        <p:spPr>
          <a:xfrm>
            <a:off x="1833097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45%</a:t>
            </a:r>
            <a:endParaRPr lang="en-US" sz="1575" dirty="0"/>
          </a:p>
        </p:txBody>
      </p:sp>
      <p:sp>
        <p:nvSpPr>
          <p:cNvPr id="21" name="Text 14"/>
          <p:cNvSpPr/>
          <p:nvPr/>
        </p:nvSpPr>
        <p:spPr>
          <a:xfrm>
            <a:off x="1833097" y="3136106"/>
            <a:ext cx="1091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Reduction in booking time</a:t>
            </a:r>
            <a:endParaRPr lang="en-US" sz="900" dirty="0"/>
          </a:p>
        </p:txBody>
      </p:sp>
      <p:sp>
        <p:nvSpPr>
          <p:cNvPr id="22" name="Shape 15"/>
          <p:cNvSpPr/>
          <p:nvPr/>
        </p:nvSpPr>
        <p:spPr>
          <a:xfrm>
            <a:off x="3166132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16"/>
          <p:cNvSpPr/>
          <p:nvPr/>
        </p:nvSpPr>
        <p:spPr>
          <a:xfrm>
            <a:off x="3273289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24/7</a:t>
            </a:r>
            <a:endParaRPr lang="en-US" sz="1575" dirty="0"/>
          </a:p>
        </p:txBody>
      </p:sp>
      <p:sp>
        <p:nvSpPr>
          <p:cNvPr id="24" name="Text 17"/>
          <p:cNvSpPr/>
          <p:nvPr/>
        </p:nvSpPr>
        <p:spPr>
          <a:xfrm>
            <a:off x="3273289" y="3136106"/>
            <a:ext cx="10915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 availability</a:t>
            </a:r>
            <a:endParaRPr lang="en-US" sz="9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978108"/>
            <a:ext cx="4114800" cy="2315747"/>
          </a:xfrm>
          <a:prstGeom prst="rect">
            <a:avLst/>
          </a:prstGeom>
        </p:spPr>
      </p:pic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Architecture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885825"/>
            <a:ext cx="6429375" cy="2857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96928"/>
            <a:ext cx="196453" cy="1571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3641" y="3957638"/>
            <a:ext cx="75235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</a:t>
            </a:r>
            <a:endParaRPr lang="en-US" sz="123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300538"/>
            <a:ext cx="96441" cy="80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39341" y="4264819"/>
            <a:ext cx="14293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 components &amp; UI</a:t>
            </a:r>
            <a:endParaRPr lang="en-US" sz="1013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50569"/>
            <a:ext cx="96441" cy="8037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39341" y="4514850"/>
            <a:ext cx="11579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 management</a:t>
            </a:r>
            <a:endParaRPr lang="en-US" sz="1013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3996928"/>
            <a:ext cx="157163" cy="15716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514725" y="3957638"/>
            <a:ext cx="7265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</a:t>
            </a:r>
            <a:endParaRPr lang="en-US" sz="1238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4300538"/>
            <a:ext cx="96441" cy="803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439716" y="4264819"/>
            <a:ext cx="13556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Boot REST API</a:t>
            </a:r>
            <a:endParaRPr lang="en-US" sz="1013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4550569"/>
            <a:ext cx="96441" cy="8037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439716" y="4514850"/>
            <a:ext cx="12078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logic layer</a:t>
            </a:r>
            <a:endParaRPr lang="en-US" sz="1013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3996928"/>
            <a:ext cx="137517" cy="157163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6495455" y="3957638"/>
            <a:ext cx="7703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</a:t>
            </a:r>
            <a:endParaRPr lang="en-US" sz="1238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300538"/>
            <a:ext cx="96441" cy="8037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40091" y="4264819"/>
            <a:ext cx="12672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MySQL relational DB</a:t>
            </a:r>
            <a:endParaRPr lang="en-US" sz="1013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550569"/>
            <a:ext cx="96441" cy="8037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6440091" y="4514850"/>
            <a:ext cx="101257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JPA data access</a:t>
            </a:r>
            <a:endParaRPr lang="en-US" sz="1013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Frontend: React Components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5503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028700"/>
            <a:ext cx="39004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Component Structure</a:t>
            </a:r>
            <a:endParaRPr lang="en-US" sz="123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03747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1371600"/>
            <a:ext cx="14855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 (Root Component)</a:t>
            </a:r>
            <a:endParaRPr lang="en-US" sz="101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628775"/>
            <a:ext cx="5715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1519" y="1600200"/>
            <a:ext cx="11261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Header &amp; Navigation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835944"/>
            <a:ext cx="5715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519" y="1807369"/>
            <a:ext cx="7002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SearchForm</a:t>
            </a:r>
            <a:endParaRPr lang="en-US" sz="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043113"/>
            <a:ext cx="5715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1519" y="2014538"/>
            <a:ext cx="10307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BusList &amp; BusCard</a:t>
            </a:r>
            <a:endParaRPr lang="en-US" sz="9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250281"/>
            <a:ext cx="57150" cy="1143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21519" y="2221706"/>
            <a:ext cx="7767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SeatSelection</a:t>
            </a:r>
            <a:endParaRPr lang="en-US" sz="9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457450"/>
            <a:ext cx="57150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21519" y="2428875"/>
            <a:ext cx="13419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BookingForm &amp; Payment</a:t>
            </a:r>
            <a:endParaRPr lang="en-US" sz="9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664619"/>
            <a:ext cx="57150" cy="1143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21519" y="2636044"/>
            <a:ext cx="10199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TicketConfirmation</a:t>
            </a:r>
            <a:endParaRPr lang="en-US" sz="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871788"/>
            <a:ext cx="57150" cy="1143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21519" y="2843213"/>
            <a:ext cx="8719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UserDashboard</a:t>
            </a:r>
            <a:endParaRPr lang="en-US" sz="9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3078956"/>
            <a:ext cx="57150" cy="1143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21519" y="3050381"/>
            <a:ext cx="4017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Footer</a:t>
            </a:r>
            <a:endParaRPr lang="en-US" sz="900" dirty="0"/>
          </a:p>
        </p:txBody>
      </p:sp>
      <p:sp>
        <p:nvSpPr>
          <p:cNvPr id="24" name="Text 12"/>
          <p:cNvSpPr/>
          <p:nvPr/>
        </p:nvSpPr>
        <p:spPr>
          <a:xfrm>
            <a:off x="285750" y="3579019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Libraries</a:t>
            </a:r>
            <a:endParaRPr lang="en-US" sz="1238" dirty="0"/>
          </a:p>
        </p:txBody>
      </p:sp>
      <p:sp>
        <p:nvSpPr>
          <p:cNvPr id="25" name="Shape 13"/>
          <p:cNvSpPr/>
          <p:nvPr/>
        </p:nvSpPr>
        <p:spPr>
          <a:xfrm>
            <a:off x="285750" y="3921919"/>
            <a:ext cx="105917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4007644"/>
            <a:ext cx="114300" cy="114300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564356" y="3979069"/>
            <a:ext cx="7448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 Router</a:t>
            </a:r>
            <a:endParaRPr lang="en-US" sz="900" dirty="0"/>
          </a:p>
        </p:txBody>
      </p:sp>
      <p:sp>
        <p:nvSpPr>
          <p:cNvPr id="28" name="Shape 15"/>
          <p:cNvSpPr/>
          <p:nvPr/>
        </p:nvSpPr>
        <p:spPr>
          <a:xfrm>
            <a:off x="1416360" y="3921919"/>
            <a:ext cx="140073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516" y="4007644"/>
            <a:ext cx="100013" cy="1143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1680679" y="3979069"/>
            <a:ext cx="11006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Redux / Context API</a:t>
            </a:r>
            <a:endParaRPr lang="en-US" sz="900" dirty="0"/>
          </a:p>
        </p:txBody>
      </p:sp>
      <p:sp>
        <p:nvSpPr>
          <p:cNvPr id="31" name="Shape 17"/>
          <p:cNvSpPr/>
          <p:nvPr/>
        </p:nvSpPr>
        <p:spPr>
          <a:xfrm>
            <a:off x="2888531" y="3921919"/>
            <a:ext cx="665262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687" y="4007644"/>
            <a:ext cx="114300" cy="114300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3167137" y="3979069"/>
            <a:ext cx="3509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Axios</a:t>
            </a:r>
            <a:endParaRPr lang="en-US" sz="900" dirty="0"/>
          </a:p>
        </p:txBody>
      </p:sp>
      <p:sp>
        <p:nvSpPr>
          <p:cNvPr id="34" name="Shape 19"/>
          <p:cNvSpPr/>
          <p:nvPr/>
        </p:nvSpPr>
        <p:spPr>
          <a:xfrm>
            <a:off x="285750" y="4279106"/>
            <a:ext cx="105543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06" y="4364831"/>
            <a:ext cx="100013" cy="114300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550069" y="4336256"/>
            <a:ext cx="7553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Formik &amp; Yup</a:t>
            </a:r>
            <a:endParaRPr lang="en-US" sz="900" dirty="0"/>
          </a:p>
        </p:txBody>
      </p:sp>
      <p:sp>
        <p:nvSpPr>
          <p:cNvPr id="37" name="Shape 21"/>
          <p:cNvSpPr/>
          <p:nvPr/>
        </p:nvSpPr>
        <p:spPr>
          <a:xfrm>
            <a:off x="1412621" y="4279106"/>
            <a:ext cx="1254454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8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9777" y="4364831"/>
            <a:ext cx="100013" cy="114300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1676940" y="4336256"/>
            <a:ext cx="9544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React-Datepicker</a:t>
            </a:r>
            <a:endParaRPr lang="en-US" sz="900" dirty="0"/>
          </a:p>
        </p:txBody>
      </p:sp>
      <p:sp>
        <p:nvSpPr>
          <p:cNvPr id="40" name="Shape 23"/>
          <p:cNvSpPr/>
          <p:nvPr/>
        </p:nvSpPr>
        <p:spPr>
          <a:xfrm>
            <a:off x="2738512" y="4279106"/>
            <a:ext cx="1314841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5668" y="4364831"/>
            <a:ext cx="128588" cy="11430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3031406" y="4336256"/>
            <a:ext cx="9862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Stripe/PaymentJS</a:t>
            </a:r>
            <a:endParaRPr lang="en-US" sz="900" dirty="0"/>
          </a:p>
        </p:txBody>
      </p:sp>
      <p:pic>
        <p:nvPicPr>
          <p:cNvPr id="43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1038523"/>
            <a:ext cx="4114800" cy="2194917"/>
          </a:xfrm>
          <a:prstGeom prst="rect">
            <a:avLst/>
          </a:prstGeom>
        </p:spPr>
      </p:pic>
      <p:pic>
        <p:nvPicPr>
          <p:cNvPr id="44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551981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 Black" pitchFamily="34" charset="0"/>
                <a:ea typeface="Segoe UI Black" pitchFamily="34" charset="0"/>
                <a:cs typeface="Segoe UI" pitchFamily="34" charset="-120"/>
              </a:rPr>
              <a:t>Frontend: UI Design</a:t>
            </a:r>
            <a:endParaRPr lang="en-US" sz="2025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Principles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57300"/>
            <a:ext cx="85725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2913" y="1228725"/>
            <a:ext cx="197985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Responsive design for all devices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523042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88" y="1494467"/>
            <a:ext cx="209362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Accessibility compliant (WCAG 2.1)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88784"/>
            <a:ext cx="128588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5775" y="1760209"/>
            <a:ext cx="2151022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Intuitive user flow with minimal steps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054526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1488" y="2025951"/>
            <a:ext cx="239480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branding and visual language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285750" y="242028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Color Palette</a:t>
            </a:r>
            <a:endParaRPr lang="en-US" sz="1238" dirty="0"/>
          </a:p>
        </p:txBody>
      </p:sp>
      <p:sp>
        <p:nvSpPr>
          <p:cNvPr id="14" name="Shape 7"/>
          <p:cNvSpPr/>
          <p:nvPr/>
        </p:nvSpPr>
        <p:spPr>
          <a:xfrm>
            <a:off x="285750" y="2763180"/>
            <a:ext cx="500063" cy="500063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5" name="Text 8"/>
          <p:cNvSpPr/>
          <p:nvPr/>
        </p:nvSpPr>
        <p:spPr>
          <a:xfrm>
            <a:off x="285750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#1976D2</a:t>
            </a:r>
            <a:endParaRPr lang="en-US" sz="675" dirty="0"/>
          </a:p>
        </p:txBody>
      </p:sp>
      <p:sp>
        <p:nvSpPr>
          <p:cNvPr id="16" name="Shape 9"/>
          <p:cNvSpPr/>
          <p:nvPr/>
        </p:nvSpPr>
        <p:spPr>
          <a:xfrm>
            <a:off x="892969" y="2763180"/>
            <a:ext cx="500063" cy="500063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17" name="Text 10"/>
          <p:cNvSpPr/>
          <p:nvPr/>
        </p:nvSpPr>
        <p:spPr>
          <a:xfrm>
            <a:off x="892969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#FF9800</a:t>
            </a:r>
            <a:endParaRPr lang="en-US" sz="675" dirty="0"/>
          </a:p>
        </p:txBody>
      </p:sp>
      <p:sp>
        <p:nvSpPr>
          <p:cNvPr id="18" name="Shape 11"/>
          <p:cNvSpPr/>
          <p:nvPr/>
        </p:nvSpPr>
        <p:spPr>
          <a:xfrm>
            <a:off x="1500188" y="2763180"/>
            <a:ext cx="500063" cy="500063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9" name="Text 12"/>
          <p:cNvSpPr/>
          <p:nvPr/>
        </p:nvSpPr>
        <p:spPr>
          <a:xfrm>
            <a:off x="1500188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#4CAF50</a:t>
            </a:r>
            <a:endParaRPr lang="en-US" sz="675" dirty="0"/>
          </a:p>
        </p:txBody>
      </p:sp>
      <p:sp>
        <p:nvSpPr>
          <p:cNvPr id="20" name="Shape 13"/>
          <p:cNvSpPr/>
          <p:nvPr/>
        </p:nvSpPr>
        <p:spPr>
          <a:xfrm>
            <a:off x="2107406" y="2763180"/>
            <a:ext cx="500063" cy="500063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21" name="Text 14"/>
          <p:cNvSpPr/>
          <p:nvPr/>
        </p:nvSpPr>
        <p:spPr>
          <a:xfrm>
            <a:off x="2107406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#F44336</a:t>
            </a:r>
            <a:endParaRPr lang="en-US" sz="675" dirty="0"/>
          </a:p>
        </p:txBody>
      </p:sp>
      <p:sp>
        <p:nvSpPr>
          <p:cNvPr id="22" name="Shape 15"/>
          <p:cNvSpPr/>
          <p:nvPr/>
        </p:nvSpPr>
        <p:spPr>
          <a:xfrm>
            <a:off x="2714625" y="2763180"/>
            <a:ext cx="500063" cy="5000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Text 16"/>
          <p:cNvSpPr/>
          <p:nvPr/>
        </p:nvSpPr>
        <p:spPr>
          <a:xfrm>
            <a:off x="2714625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#333333</a:t>
            </a:r>
            <a:endParaRPr lang="en-US" sz="675" dirty="0"/>
          </a:p>
        </p:txBody>
      </p:sp>
      <p:sp>
        <p:nvSpPr>
          <p:cNvPr id="24" name="Text 17"/>
          <p:cNvSpPr/>
          <p:nvPr/>
        </p:nvSpPr>
        <p:spPr>
          <a:xfrm>
            <a:off x="4672012" y="447551"/>
            <a:ext cx="1175322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Arial Rounded MT Bold" pitchFamily="34" charset="0"/>
                <a:ea typeface="Segoe UI" pitchFamily="34" charset="-122"/>
                <a:cs typeface="Segoe UI" pitchFamily="34" charset="-120"/>
              </a:rPr>
              <a:t>Key UI Screens</a:t>
            </a:r>
            <a:endParaRPr lang="en-US" sz="1238" dirty="0">
              <a:latin typeface="Arial Rounded MT Bold" pitchFamily="34" charset="0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4743450" y="13716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19"/>
          <p:cNvSpPr/>
          <p:nvPr/>
        </p:nvSpPr>
        <p:spPr>
          <a:xfrm>
            <a:off x="3943692" y="778669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 Form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6883171" y="13716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1"/>
          <p:cNvSpPr/>
          <p:nvPr/>
        </p:nvSpPr>
        <p:spPr>
          <a:xfrm>
            <a:off x="6954608" y="14430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 Listing</a:t>
            </a:r>
            <a:endParaRPr lang="en-US" sz="90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343" y="977605"/>
            <a:ext cx="2342469" cy="1565207"/>
          </a:xfrm>
          <a:prstGeom prst="rect">
            <a:avLst/>
          </a:prstGeom>
        </p:spPr>
      </p:pic>
      <p:sp>
        <p:nvSpPr>
          <p:cNvPr id="31" name="Shape 22"/>
          <p:cNvSpPr/>
          <p:nvPr/>
        </p:nvSpPr>
        <p:spPr>
          <a:xfrm>
            <a:off x="4743450" y="27432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Text 23"/>
          <p:cNvSpPr/>
          <p:nvPr/>
        </p:nvSpPr>
        <p:spPr>
          <a:xfrm>
            <a:off x="4814888" y="28146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 Selection</a:t>
            </a:r>
            <a:endParaRPr lang="en-US" sz="900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0899" y="3043237"/>
            <a:ext cx="2847978" cy="1267505"/>
          </a:xfrm>
          <a:prstGeom prst="rect">
            <a:avLst/>
          </a:prstGeom>
        </p:spPr>
      </p:pic>
      <p:sp>
        <p:nvSpPr>
          <p:cNvPr id="34" name="Shape 24"/>
          <p:cNvSpPr/>
          <p:nvPr/>
        </p:nvSpPr>
        <p:spPr>
          <a:xfrm>
            <a:off x="6883171" y="27432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25"/>
          <p:cNvSpPr/>
          <p:nvPr/>
        </p:nvSpPr>
        <p:spPr>
          <a:xfrm>
            <a:off x="6954608" y="28146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Payment Screen</a:t>
            </a:r>
            <a:endParaRPr lang="en-US" sz="900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343" y="3043238"/>
            <a:ext cx="2342469" cy="1267504"/>
          </a:xfrm>
          <a:prstGeom prst="rect">
            <a:avLst/>
          </a:prstGeom>
        </p:spPr>
      </p:pic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484109" y="977605"/>
            <a:ext cx="2661558" cy="150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Frontend: State &amp; API Integration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 Management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57300"/>
            <a:ext cx="100013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1228725"/>
            <a:ext cx="164395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Redux store for global state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523042"/>
            <a:ext cx="128588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5775" y="1494467"/>
            <a:ext cx="1736880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 API for theme &amp; auth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88784"/>
            <a:ext cx="100013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200" y="1760209"/>
            <a:ext cx="171539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Local component state for UI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054526"/>
            <a:ext cx="128588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5775" y="2025951"/>
            <a:ext cx="1972624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Persistent state with localStorage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285750" y="242028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Integration</a:t>
            </a:r>
            <a:endParaRPr lang="en-US" sz="1238" dirty="0"/>
          </a:p>
        </p:txBody>
      </p:sp>
      <p:sp>
        <p:nvSpPr>
          <p:cNvPr id="14" name="Shape 7"/>
          <p:cNvSpPr/>
          <p:nvPr/>
        </p:nvSpPr>
        <p:spPr>
          <a:xfrm>
            <a:off x="285750" y="2763180"/>
            <a:ext cx="4114800" cy="208564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15" name="Text 8"/>
          <p:cNvSpPr/>
          <p:nvPr/>
        </p:nvSpPr>
        <p:spPr>
          <a:xfrm>
            <a:off x="285750" y="2763180"/>
            <a:ext cx="3547723" cy="41857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API Service using Axios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axios from 'axios';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const API_URL = 'http://api.busreservation.com';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export const BusService =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// Get available buses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searchBuses: async (source, destination, date) =&gt;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const response = await axios.get(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`${API_URL}/buses/search`,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params: { source, destination, date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return response.data;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 catch (error)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console.error('Error fetching buses:', error);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throw error;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},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// Get seat availability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getSeatAvailability: async (busId) =&gt;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const response = await axios.get(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`${API_URL}/buses/${busId}/seats`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return response.data;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 catch (error)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console.error('Error fetching seats:', error);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throw error;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};</a:t>
            </a:r>
            <a:endParaRPr lang="en-US" sz="800" dirty="0"/>
          </a:p>
        </p:txBody>
      </p:sp>
      <p:sp>
        <p:nvSpPr>
          <p:cNvPr id="16" name="Text 9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Flow</a:t>
            </a:r>
            <a:endParaRPr lang="en-US" sz="1238" dirty="0"/>
          </a:p>
        </p:txBody>
      </p:sp>
      <p:sp>
        <p:nvSpPr>
          <p:cNvPr id="17" name="Shape 10"/>
          <p:cNvSpPr/>
          <p:nvPr/>
        </p:nvSpPr>
        <p:spPr>
          <a:xfrm>
            <a:off x="4743450" y="12287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371600"/>
            <a:ext cx="3571875" cy="18573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43450" y="34861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</a:t>
            </a:r>
            <a:endParaRPr lang="en-US" sz="1238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3857625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929188" y="3829050"/>
            <a:ext cx="182263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Centralized state management</a:t>
            </a:r>
            <a:endParaRPr lang="en-US" sz="1013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4123367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929188" y="4094792"/>
            <a:ext cx="161524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API communication</a:t>
            </a:r>
            <a:endParaRPr lang="en-US" sz="1013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4389109"/>
            <a:ext cx="85725" cy="1143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900613" y="4360534"/>
            <a:ext cx="138644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Optimized re-rendering</a:t>
            </a:r>
            <a:endParaRPr lang="en-US" sz="1013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2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Spring Boot Architecture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2143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Components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3532584"/>
            <a:ext cx="8001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Controllers: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200206" y="3532584"/>
            <a:ext cx="22919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Handle HTTP requests and responses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42875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0063" y="3798326"/>
            <a:ext cx="6433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Services: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1072009" y="3798326"/>
            <a:ext cx="238018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 business logic and validation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00013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57200" y="4064068"/>
            <a:ext cx="8931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Repositories: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278899" y="4064068"/>
            <a:ext cx="24490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access layer using Spring Data JPA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28588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85775" y="4329810"/>
            <a:ext cx="105738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Models/Entities: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471724" y="4329810"/>
            <a:ext cx="25804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Domain objects mapped to database tables</a:t>
            </a:r>
            <a:endParaRPr lang="en-US" sz="1013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606268"/>
            <a:ext cx="114300" cy="1143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71488" y="4595552"/>
            <a:ext cx="4548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DTOs:</a:t>
            </a:r>
            <a:endParaRPr lang="en-US" sz="1013" dirty="0"/>
          </a:p>
        </p:txBody>
      </p:sp>
      <p:sp>
        <p:nvSpPr>
          <p:cNvPr id="20" name="Text 11"/>
          <p:cNvSpPr/>
          <p:nvPr/>
        </p:nvSpPr>
        <p:spPr>
          <a:xfrm>
            <a:off x="854934" y="4595552"/>
            <a:ext cx="26799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Transfer Objects for API communication</a:t>
            </a:r>
            <a:endParaRPr lang="en-US" sz="1013" dirty="0"/>
          </a:p>
        </p:txBody>
      </p:sp>
      <p:sp>
        <p:nvSpPr>
          <p:cNvPr id="22" name="Text 13"/>
          <p:cNvSpPr/>
          <p:nvPr/>
        </p:nvSpPr>
        <p:spPr>
          <a:xfrm>
            <a:off x="4743450" y="521494"/>
            <a:ext cx="39004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Boot Features</a:t>
            </a:r>
            <a:endParaRPr lang="en-US" sz="1238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1600200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374142" y="885825"/>
            <a:ext cx="999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Auto-configuration</a:t>
            </a:r>
            <a:endParaRPr lang="en-US" sz="900" dirty="0"/>
          </a:p>
        </p:txBody>
      </p:sp>
      <p:sp>
        <p:nvSpPr>
          <p:cNvPr id="28" name="Text 17"/>
          <p:cNvSpPr/>
          <p:nvPr/>
        </p:nvSpPr>
        <p:spPr>
          <a:xfrm>
            <a:off x="5374142" y="1228725"/>
            <a:ext cx="1170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Dependency Injection</a:t>
            </a:r>
            <a:endParaRPr lang="en-US" sz="900" dirty="0"/>
          </a:p>
        </p:txBody>
      </p:sp>
      <p:sp>
        <p:nvSpPr>
          <p:cNvPr id="31" name="Text 19"/>
          <p:cNvSpPr/>
          <p:nvPr/>
        </p:nvSpPr>
        <p:spPr>
          <a:xfrm>
            <a:off x="5374142" y="1057275"/>
            <a:ext cx="9927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Embedded Server</a:t>
            </a:r>
            <a:endParaRPr lang="en-US" sz="900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153" y="1993106"/>
            <a:ext cx="114300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374142" y="1571625"/>
            <a:ext cx="8464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Security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5374142" y="1400175"/>
            <a:ext cx="9079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Data JPA</a:t>
            </a:r>
            <a:endParaRPr lang="en-US" sz="900" dirty="0"/>
          </a:p>
        </p:txBody>
      </p:sp>
      <p:sp>
        <p:nvSpPr>
          <p:cNvPr id="40" name="Text 25"/>
          <p:cNvSpPr/>
          <p:nvPr/>
        </p:nvSpPr>
        <p:spPr>
          <a:xfrm>
            <a:off x="5374142" y="1914525"/>
            <a:ext cx="564970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Validation</a:t>
            </a:r>
            <a:endParaRPr lang="en-US" sz="900" dirty="0"/>
          </a:p>
        </p:txBody>
      </p:sp>
      <p:sp>
        <p:nvSpPr>
          <p:cNvPr id="43" name="Text 27"/>
          <p:cNvSpPr/>
          <p:nvPr/>
        </p:nvSpPr>
        <p:spPr>
          <a:xfrm>
            <a:off x="5374142" y="2107406"/>
            <a:ext cx="7638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RESTful APIs</a:t>
            </a:r>
            <a:endParaRPr lang="en-US" sz="900" dirty="0"/>
          </a:p>
        </p:txBody>
      </p:sp>
      <p:sp>
        <p:nvSpPr>
          <p:cNvPr id="46" name="Text 29"/>
          <p:cNvSpPr/>
          <p:nvPr/>
        </p:nvSpPr>
        <p:spPr>
          <a:xfrm>
            <a:off x="5363286" y="1743075"/>
            <a:ext cx="11516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Logging &amp; Monitoring</a:t>
            </a:r>
            <a:endParaRPr lang="en-US" sz="900" dirty="0"/>
          </a:p>
        </p:txBody>
      </p:sp>
      <p:sp>
        <p:nvSpPr>
          <p:cNvPr id="47" name="Text 30"/>
          <p:cNvSpPr/>
          <p:nvPr/>
        </p:nvSpPr>
        <p:spPr>
          <a:xfrm>
            <a:off x="4672012" y="232052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Project Structure</a:t>
            </a:r>
            <a:endParaRPr lang="en-US" sz="1238" dirty="0"/>
          </a:p>
        </p:txBody>
      </p:sp>
      <p:sp>
        <p:nvSpPr>
          <p:cNvPr id="48" name="Shape 31"/>
          <p:cNvSpPr/>
          <p:nvPr/>
        </p:nvSpPr>
        <p:spPr>
          <a:xfrm>
            <a:off x="4672012" y="2665214"/>
            <a:ext cx="2898321" cy="2478286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49" name="Text 32"/>
          <p:cNvSpPr/>
          <p:nvPr/>
        </p:nvSpPr>
        <p:spPr>
          <a:xfrm>
            <a:off x="4846647" y="2556272"/>
            <a:ext cx="2582636" cy="3212161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com.busreservation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BusReservationApplication.java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config/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SecurityConfig.java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controller/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service/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repository/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model/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└── dto/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├── BusDTO.java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├── ReservationDTO.java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└── UserDTO.java</a:t>
            </a:r>
            <a:endParaRPr lang="en-US" sz="800" dirty="0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4627364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3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REST API Endpoints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1785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281463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API Endpoints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85750" y="3157538"/>
            <a:ext cx="4114800" cy="27360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3157538"/>
            <a:ext cx="804342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8" name="Text 4"/>
          <p:cNvSpPr/>
          <p:nvPr/>
        </p:nvSpPr>
        <p:spPr>
          <a:xfrm>
            <a:off x="285750" y="3157538"/>
            <a:ext cx="87577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1090092" y="3157538"/>
            <a:ext cx="1563784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0" name="Text 6"/>
          <p:cNvSpPr/>
          <p:nvPr/>
        </p:nvSpPr>
        <p:spPr>
          <a:xfrm>
            <a:off x="1090092" y="3157538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Endpoint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2653875" y="3157538"/>
            <a:ext cx="1746675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2" name="Text 8"/>
          <p:cNvSpPr/>
          <p:nvPr/>
        </p:nvSpPr>
        <p:spPr>
          <a:xfrm>
            <a:off x="2653875" y="3157538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392906" y="35718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4" name="Text 10"/>
          <p:cNvSpPr/>
          <p:nvPr/>
        </p:nvSpPr>
        <p:spPr>
          <a:xfrm>
            <a:off x="392906" y="35718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15" name="Text 11"/>
          <p:cNvSpPr/>
          <p:nvPr/>
        </p:nvSpPr>
        <p:spPr>
          <a:xfrm>
            <a:off x="1090092" y="3500438"/>
            <a:ext cx="1635221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2653875" y="3500438"/>
            <a:ext cx="1818112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 available buses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392906" y="39147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8" name="Text 14"/>
          <p:cNvSpPr/>
          <p:nvPr/>
        </p:nvSpPr>
        <p:spPr>
          <a:xfrm>
            <a:off x="392906" y="39147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1090092" y="38397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/api/buses/{id}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2653875" y="38397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bus details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392906" y="42576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22" name="Text 18"/>
          <p:cNvSpPr/>
          <p:nvPr/>
        </p:nvSpPr>
        <p:spPr>
          <a:xfrm>
            <a:off x="392906" y="42576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1090092" y="41826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/api/buses/{id}/seats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2653875" y="41826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seat availability</a:t>
            </a:r>
            <a:endParaRPr lang="en-US" sz="900" dirty="0"/>
          </a:p>
        </p:txBody>
      </p:sp>
      <p:sp>
        <p:nvSpPr>
          <p:cNvPr id="25" name="Shape 21"/>
          <p:cNvSpPr/>
          <p:nvPr/>
        </p:nvSpPr>
        <p:spPr>
          <a:xfrm>
            <a:off x="392906" y="4600575"/>
            <a:ext cx="428625" cy="192881"/>
          </a:xfrm>
          <a:prstGeom prst="rect">
            <a:avLst/>
          </a:prstGeom>
          <a:solidFill>
            <a:srgbClr val="2196F3"/>
          </a:solidFill>
          <a:ln/>
        </p:spPr>
      </p:sp>
      <p:sp>
        <p:nvSpPr>
          <p:cNvPr id="26" name="Text 22"/>
          <p:cNvSpPr/>
          <p:nvPr/>
        </p:nvSpPr>
        <p:spPr>
          <a:xfrm>
            <a:off x="392906" y="46005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</a:t>
            </a:r>
            <a:endParaRPr lang="en-US" sz="788" dirty="0"/>
          </a:p>
        </p:txBody>
      </p:sp>
      <p:sp>
        <p:nvSpPr>
          <p:cNvPr id="27" name="Text 23"/>
          <p:cNvSpPr/>
          <p:nvPr/>
        </p:nvSpPr>
        <p:spPr>
          <a:xfrm>
            <a:off x="1090092" y="45255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653875" y="45255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reservation</a:t>
            </a:r>
            <a:endParaRPr lang="en-US" sz="900" dirty="0"/>
          </a:p>
        </p:txBody>
      </p:sp>
      <p:sp>
        <p:nvSpPr>
          <p:cNvPr id="29" name="Shape 25"/>
          <p:cNvSpPr/>
          <p:nvPr/>
        </p:nvSpPr>
        <p:spPr>
          <a:xfrm>
            <a:off x="392906" y="49434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30" name="Text 26"/>
          <p:cNvSpPr/>
          <p:nvPr/>
        </p:nvSpPr>
        <p:spPr>
          <a:xfrm>
            <a:off x="392906" y="49434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1090092" y="48684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2653875" y="48684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reservation details</a:t>
            </a:r>
            <a:endParaRPr lang="en-US" sz="900" dirty="0"/>
          </a:p>
        </p:txBody>
      </p:sp>
      <p:sp>
        <p:nvSpPr>
          <p:cNvPr id="33" name="Shape 29"/>
          <p:cNvSpPr/>
          <p:nvPr/>
        </p:nvSpPr>
        <p:spPr>
          <a:xfrm>
            <a:off x="392906" y="5286375"/>
            <a:ext cx="428625" cy="192881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34" name="Text 30"/>
          <p:cNvSpPr/>
          <p:nvPr/>
        </p:nvSpPr>
        <p:spPr>
          <a:xfrm>
            <a:off x="392906" y="52863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PUT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1090092" y="52113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2653875" y="52113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Update reservation</a:t>
            </a:r>
            <a:endParaRPr lang="en-US" sz="900" dirty="0"/>
          </a:p>
        </p:txBody>
      </p:sp>
      <p:sp>
        <p:nvSpPr>
          <p:cNvPr id="37" name="Shape 33"/>
          <p:cNvSpPr/>
          <p:nvPr/>
        </p:nvSpPr>
        <p:spPr>
          <a:xfrm>
            <a:off x="392906" y="5629275"/>
            <a:ext cx="428625" cy="192881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38" name="Text 34"/>
          <p:cNvSpPr/>
          <p:nvPr/>
        </p:nvSpPr>
        <p:spPr>
          <a:xfrm>
            <a:off x="392906" y="56292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DELETE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1090092" y="5554266"/>
            <a:ext cx="1635221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2653875" y="5554266"/>
            <a:ext cx="1818112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Cancel reservation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Controller Implementation</a:t>
            </a:r>
            <a:endParaRPr lang="en-US" sz="1238" dirty="0"/>
          </a:p>
        </p:txBody>
      </p:sp>
      <p:sp>
        <p:nvSpPr>
          <p:cNvPr id="42" name="Shape 38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43" name="Text 39"/>
          <p:cNvSpPr/>
          <p:nvPr/>
        </p:nvSpPr>
        <p:spPr>
          <a:xfrm>
            <a:off x="4850606" y="1353741"/>
            <a:ext cx="2112039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@RestController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@RequestMapping("/api/buses")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BusController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BusService busService;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@GetMapping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4850606" y="2553891"/>
            <a:ext cx="4381267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 searchBuses(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String source,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String destination,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@DateTimeFormat(iso = DateTimeFormat.ISO.DATE)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 date)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List</a:t>
            </a:r>
            <a:endParaRPr lang="en-US" sz="788" dirty="0"/>
          </a:p>
        </p:txBody>
      </p:sp>
      <p:sp>
        <p:nvSpPr>
          <p:cNvPr id="45" name="Text 41"/>
          <p:cNvSpPr/>
          <p:nvPr/>
        </p:nvSpPr>
        <p:spPr>
          <a:xfrm>
            <a:off x="4850606" y="3454003"/>
            <a:ext cx="2592177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buses = busService.findBuses(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source, destination, date);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ResponseEntity.ok(buses);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@GetMapping("/{id}/seats")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4850606" y="4504134"/>
            <a:ext cx="2892270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getSeatAvailability(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@PathVariable Long id)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SeatAvailabilityDTO availability =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busService.getSeatAvailability(id);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ResponseEntity.ok(availability);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4743450" y="277177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Documentation</a:t>
            </a:r>
            <a:endParaRPr lang="en-US" sz="1238" dirty="0"/>
          </a:p>
        </p:txBody>
      </p:sp>
      <p:pic>
        <p:nvPicPr>
          <p:cNvPr id="4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3143250"/>
            <a:ext cx="85725" cy="114300"/>
          </a:xfrm>
          <a:prstGeom prst="rect">
            <a:avLst/>
          </a:prstGeom>
        </p:spPr>
      </p:pic>
      <p:sp>
        <p:nvSpPr>
          <p:cNvPr id="49" name="Text 44"/>
          <p:cNvSpPr/>
          <p:nvPr/>
        </p:nvSpPr>
        <p:spPr>
          <a:xfrm>
            <a:off x="4900613" y="3132534"/>
            <a:ext cx="8145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Swagger UI:</a:t>
            </a:r>
            <a:endParaRPr lang="en-US" sz="1013" dirty="0"/>
          </a:p>
        </p:txBody>
      </p:sp>
      <p:sp>
        <p:nvSpPr>
          <p:cNvPr id="50" name="Text 45"/>
          <p:cNvSpPr/>
          <p:nvPr/>
        </p:nvSpPr>
        <p:spPr>
          <a:xfrm>
            <a:off x="5643702" y="3132534"/>
            <a:ext cx="18155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Interactive API documentation</a:t>
            </a:r>
            <a:endParaRPr lang="en-US" sz="1013" dirty="0"/>
          </a:p>
        </p:txBody>
      </p:sp>
      <p:pic>
        <p:nvPicPr>
          <p:cNvPr id="5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3408992"/>
            <a:ext cx="142875" cy="114300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4957763" y="3398276"/>
            <a:ext cx="8717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OpenAPI 3.0:</a:t>
            </a:r>
            <a:endParaRPr lang="en-US" sz="1013" dirty="0"/>
          </a:p>
        </p:txBody>
      </p:sp>
      <p:sp>
        <p:nvSpPr>
          <p:cNvPr id="53" name="Text 47"/>
          <p:cNvSpPr/>
          <p:nvPr/>
        </p:nvSpPr>
        <p:spPr>
          <a:xfrm>
            <a:off x="5758058" y="3398276"/>
            <a:ext cx="14508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specification format</a:t>
            </a:r>
            <a:endParaRPr lang="en-US" sz="1013" dirty="0"/>
          </a:p>
        </p:txBody>
      </p:sp>
      <p:pic>
        <p:nvPicPr>
          <p:cNvPr id="5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3674734"/>
            <a:ext cx="114300" cy="114300"/>
          </a:xfrm>
          <a:prstGeom prst="rect">
            <a:avLst/>
          </a:prstGeom>
        </p:spPr>
      </p:pic>
      <p:sp>
        <p:nvSpPr>
          <p:cNvPr id="55" name="Text 48"/>
          <p:cNvSpPr/>
          <p:nvPr/>
        </p:nvSpPr>
        <p:spPr>
          <a:xfrm>
            <a:off x="4929188" y="3664018"/>
            <a:ext cx="7715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JSON/XML:</a:t>
            </a:r>
            <a:endParaRPr lang="en-US" sz="1013" dirty="0"/>
          </a:p>
        </p:txBody>
      </p:sp>
      <p:sp>
        <p:nvSpPr>
          <p:cNvPr id="56" name="Text 49"/>
          <p:cNvSpPr/>
          <p:nvPr/>
        </p:nvSpPr>
        <p:spPr>
          <a:xfrm>
            <a:off x="5629331" y="3664018"/>
            <a:ext cx="15367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Response format options</a:t>
            </a:r>
            <a:endParaRPr lang="en-US" sz="1013" dirty="0"/>
          </a:p>
        </p:txBody>
      </p:sp>
      <p:pic>
        <p:nvPicPr>
          <p:cNvPr id="5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3940476"/>
            <a:ext cx="114300" cy="114300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4929188" y="3929760"/>
            <a:ext cx="13167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JWT Authentication:</a:t>
            </a:r>
            <a:endParaRPr lang="en-US" sz="1013" dirty="0"/>
          </a:p>
        </p:txBody>
      </p:sp>
      <p:sp>
        <p:nvSpPr>
          <p:cNvPr id="59" name="Text 51"/>
          <p:cNvSpPr/>
          <p:nvPr/>
        </p:nvSpPr>
        <p:spPr>
          <a:xfrm>
            <a:off x="6174460" y="3929760"/>
            <a:ext cx="11864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API access</a:t>
            </a:r>
            <a:endParaRPr lang="en-US" sz="1013" dirty="0"/>
          </a:p>
        </p:txBody>
      </p:sp>
      <p:pic>
        <p:nvPicPr>
          <p:cNvPr id="6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8219" y="5598914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835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Business Logic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106441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060847"/>
            <a:ext cx="16073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0797" y="1028700"/>
            <a:ext cx="18938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 Layer Implementation</a:t>
            </a:r>
            <a:endParaRPr lang="en-US" sz="1013" dirty="0"/>
          </a:p>
        </p:txBody>
      </p:sp>
      <p:sp>
        <p:nvSpPr>
          <p:cNvPr id="7" name="Text 3"/>
          <p:cNvSpPr/>
          <p:nvPr/>
        </p:nvSpPr>
        <p:spPr>
          <a:xfrm>
            <a:off x="428625" y="1293019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service layer contains the core business logic, implementing operations like bus search, seat availability checking, and reservation processing.</a:t>
            </a:r>
            <a:endParaRPr lang="en-US" sz="900" dirty="0"/>
          </a:p>
        </p:txBody>
      </p:sp>
      <p:sp>
        <p:nvSpPr>
          <p:cNvPr id="8" name="Shape 4"/>
          <p:cNvSpPr/>
          <p:nvPr/>
        </p:nvSpPr>
        <p:spPr>
          <a:xfrm>
            <a:off x="285750" y="2093119"/>
            <a:ext cx="4114800" cy="141870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68141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650" y="2235994"/>
            <a:ext cx="105738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Validation Logic</a:t>
            </a:r>
            <a:endParaRPr lang="en-US" sz="101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528888"/>
            <a:ext cx="5715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7213" y="2500313"/>
            <a:ext cx="251560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validation using Bean Validation (JSR 380)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2746046"/>
            <a:ext cx="5715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7213" y="2717471"/>
            <a:ext cx="240939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rule validation (e.g., seat availability)</a:t>
            </a:r>
            <a:endParaRPr lang="en-US" sz="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2963205"/>
            <a:ext cx="5715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57213" y="2934630"/>
            <a:ext cx="20343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Cross-field validation for complex rules</a:t>
            </a:r>
            <a:endParaRPr lang="en-US" sz="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" y="3180364"/>
            <a:ext cx="57150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57213" y="3151789"/>
            <a:ext cx="22566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 validators for domain-specific rules</a:t>
            </a:r>
            <a:endParaRPr lang="en-US" sz="900" dirty="0"/>
          </a:p>
        </p:txBody>
      </p:sp>
      <p:sp>
        <p:nvSpPr>
          <p:cNvPr id="19" name="Text 10"/>
          <p:cNvSpPr/>
          <p:nvPr/>
        </p:nvSpPr>
        <p:spPr>
          <a:xfrm>
            <a:off x="285750" y="365469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Error Handling</a:t>
            </a:r>
            <a:endParaRPr lang="en-US" sz="1238" dirty="0"/>
          </a:p>
        </p:txBody>
      </p:sp>
      <p:sp>
        <p:nvSpPr>
          <p:cNvPr id="20" name="Shape 11"/>
          <p:cNvSpPr/>
          <p:nvPr/>
        </p:nvSpPr>
        <p:spPr>
          <a:xfrm>
            <a:off x="285750" y="3997598"/>
            <a:ext cx="4114800" cy="1785938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1" name="Text 12"/>
          <p:cNvSpPr/>
          <p:nvPr/>
        </p:nvSpPr>
        <p:spPr>
          <a:xfrm>
            <a:off x="392906" y="4122613"/>
            <a:ext cx="331238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@ControllerAdvice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GlobalExceptionHandler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@ExceptionHandler(ResourceNotFoundException.class)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2" name="Text 13"/>
          <p:cNvSpPr/>
          <p:nvPr/>
        </p:nvSpPr>
        <p:spPr>
          <a:xfrm>
            <a:off x="392906" y="4722688"/>
            <a:ext cx="3972567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handleResourceNotFound(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ResourceNotFoundException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ErrorResponse error = new ErrorResponse(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HttpStatus.NOT_FOUND.value(),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ex.getMessage(),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LocalDateTime.now()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ResponseEntity&lt;&gt;(error, HttpStatus.NOT_FOUND);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@ExceptionHandler(SeatNotAvailableException.class)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3" name="Text 14"/>
          <p:cNvSpPr/>
          <p:nvPr/>
        </p:nvSpPr>
        <p:spPr>
          <a:xfrm>
            <a:off x="392906" y="6372895"/>
            <a:ext cx="3912543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handleSeatNotAvailable(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SeatNotAvailableException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ErrorResponse error = new ErrorResponse(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HttpStatus.CONFLICT.value(),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ex.getMessage(),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LocalDateTime.now()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ResponseEntity&lt;&gt;(error, HttpStatus.CONFLICT);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@ExceptionHandler(MethodArgumentNotValidException.class)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4" name="Text 15"/>
          <p:cNvSpPr/>
          <p:nvPr/>
        </p:nvSpPr>
        <p:spPr>
          <a:xfrm>
            <a:off x="392906" y="8023101"/>
            <a:ext cx="3012291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handleValidationErrors(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MethodArgumentNotValidException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Handle validation errors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...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5" name="Text 16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 Service Implementation</a:t>
            </a:r>
            <a:endParaRPr lang="en-US" sz="1238" dirty="0"/>
          </a:p>
        </p:txBody>
      </p:sp>
      <p:sp>
        <p:nvSpPr>
          <p:cNvPr id="26" name="Shape 17"/>
          <p:cNvSpPr/>
          <p:nvPr/>
        </p:nvSpPr>
        <p:spPr>
          <a:xfrm>
            <a:off x="4743450" y="1228725"/>
            <a:ext cx="4114800" cy="1785938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7" name="Text 18"/>
          <p:cNvSpPr/>
          <p:nvPr/>
        </p:nvSpPr>
        <p:spPr>
          <a:xfrm>
            <a:off x="4850606" y="1353741"/>
            <a:ext cx="4381267" cy="326469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@Service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ReservationServiceImpl implements ReservationService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ReservationRepository reservationRepository;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BusRepository busRepository;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SeatRepository seatRepository;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@Override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@Transactional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ReservationDTO createReservation(ReservationRequest request)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Validate bus exists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Bus bus = busRepository.findById(request.getBusId())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.orElseThrow(() -&gt; new ResourceNotFoundException(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"Bus not found with id: " + request.getBusId()));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Check seat availability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List</a:t>
            </a:r>
            <a:endParaRPr lang="en-US" sz="788" dirty="0"/>
          </a:p>
        </p:txBody>
      </p:sp>
      <p:sp>
        <p:nvSpPr>
          <p:cNvPr id="28" name="Text 19"/>
          <p:cNvSpPr/>
          <p:nvPr/>
        </p:nvSpPr>
        <p:spPr>
          <a:xfrm>
            <a:off x="4850606" y="4504134"/>
            <a:ext cx="4741385" cy="5514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seats = seatRepository.findByBusIdAndSeatNumberIn(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request.getBusId(), request.getSeatNumbers());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for (Seat seat : seats)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if (!seat.isAvailable())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throw new SeatNotAvailableException(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"Seat " + seat.getSeatNumber() + " is not available");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Calculate fare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BigDecimal totalFare = calculateTotalFare(bus, seats.size());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Create reservation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 reservation = new Reservation();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reservation.setBus(bus);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reservation.setUser(getCurrentUser());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reservation.setSeatNumbers(String.join(",", request.getSeatNumbers()));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reservation.setTotalFare(totalFare);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reservation.setStatus("CONFIRMED");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reservation.setBookingDate(LocalDateTime.now());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Save reservation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 savedReservation = reservationRepository.save(reservation);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Update seat availability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updateSeatAvailability(seats, false);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Return DTO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mapToDTO(savedReservation);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BigDecimal calculateTotalFare(Bus bus, int seatCount)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Apply business logic for fare calculation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...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9" name="Shape 20"/>
          <p:cNvSpPr/>
          <p:nvPr/>
        </p:nvSpPr>
        <p:spPr>
          <a:xfrm>
            <a:off x="4743450" y="3128963"/>
            <a:ext cx="4114800" cy="162659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3303984"/>
            <a:ext cx="128588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086350" y="3271838"/>
            <a:ext cx="16148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Transaction Management</a:t>
            </a:r>
            <a:endParaRPr lang="en-US" sz="1013" dirty="0"/>
          </a:p>
        </p:txBody>
      </p:sp>
      <p:sp>
        <p:nvSpPr>
          <p:cNvPr id="32" name="Text 22"/>
          <p:cNvSpPr/>
          <p:nvPr/>
        </p:nvSpPr>
        <p:spPr>
          <a:xfrm>
            <a:off x="4886325" y="3557588"/>
            <a:ext cx="36766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Spring's declarative transaction management ensures data consistency across multiple operations. The</a:t>
            </a:r>
            <a:endParaRPr lang="en-US" sz="900" dirty="0"/>
          </a:p>
        </p:txBody>
      </p:sp>
      <p:sp>
        <p:nvSpPr>
          <p:cNvPr id="33" name="Text 23"/>
          <p:cNvSpPr/>
          <p:nvPr/>
        </p:nvSpPr>
        <p:spPr>
          <a:xfrm>
            <a:off x="6504273" y="3739753"/>
            <a:ext cx="103171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@Transactional</a:t>
            </a:r>
            <a:endParaRPr lang="en-US" sz="900" dirty="0"/>
          </a:p>
        </p:txBody>
      </p:sp>
      <p:sp>
        <p:nvSpPr>
          <p:cNvPr id="34" name="Text 24"/>
          <p:cNvSpPr/>
          <p:nvPr/>
        </p:nvSpPr>
        <p:spPr>
          <a:xfrm>
            <a:off x="7464549" y="3729038"/>
            <a:ext cx="11326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 provides:</a:t>
            </a:r>
            <a:endParaRPr lang="en-US" sz="900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3989784"/>
            <a:ext cx="57150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014913" y="3961209"/>
            <a:ext cx="1748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Atomic operations (all or nothing)</a:t>
            </a:r>
            <a:endParaRPr lang="en-US" sz="900" dirty="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325" y="4206943"/>
            <a:ext cx="57150" cy="11430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014913" y="4178368"/>
            <a:ext cx="174234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Automatic rollback on exceptions</a:t>
            </a:r>
            <a:endParaRPr lang="en-US" sz="900" dirty="0"/>
          </a:p>
        </p:txBody>
      </p:sp>
      <p:pic>
        <p:nvPicPr>
          <p:cNvPr id="3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4424102"/>
            <a:ext cx="57150" cy="11430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5014913" y="4395527"/>
            <a:ext cx="113881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Isolation level control</a:t>
            </a:r>
            <a:endParaRPr lang="en-US" sz="900" dirty="0"/>
          </a:p>
        </p:txBody>
      </p:sp>
      <p:pic>
        <p:nvPicPr>
          <p:cNvPr id="41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5488856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50</TotalTime>
  <Words>2483</Words>
  <Application>Microsoft Office PowerPoint</Application>
  <PresentationFormat>On-screen Show (16:9)</PresentationFormat>
  <Paragraphs>664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2025-07-02T09:07:27Z</dcterms:created>
  <dcterms:modified xsi:type="dcterms:W3CDTF">2025-07-02T10:00:31Z</dcterms:modified>
</cp:coreProperties>
</file>